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21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2.xml" ContentType="application/vnd.openxmlformats-officedocument.presentationml.slideLayout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27"/>
  </p:notesMasterIdLst>
  <p:sldIdLst>
    <p:sldId id="300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1" r:id="rId21"/>
    <p:sldId id="256" r:id="rId22"/>
    <p:sldId id="296" r:id="rId23"/>
    <p:sldId id="290" r:id="rId24"/>
    <p:sldId id="304" r:id="rId25"/>
    <p:sldId id="30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58"/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FD0AD-2971-B297-8B28-72FFB1BE7921}" v="1" dt="2023-04-18T14:12:29.410"/>
    <p1510:client id="{414D95F5-CAB7-D45D-331F-DB60289C62E1}" v="5" dt="2023-03-31T20:00:58.894"/>
    <p1510:client id="{B86CF6B0-064C-3ABE-C2B1-978E17D88448}" v="14" dt="2023-03-31T19:17:06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9" autoAdjust="0"/>
    <p:restoredTop sz="86410" autoAdjust="0"/>
  </p:normalViewPr>
  <p:slideViewPr>
    <p:cSldViewPr snapToGrid="0" snapToObjects="1">
      <p:cViewPr varScale="1">
        <p:scale>
          <a:sx n="95" d="100"/>
          <a:sy n="95" d="100"/>
        </p:scale>
        <p:origin x="39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AD504-08C8-4F1F-B830-F813CA3B0A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830484-EC99-4F35-A7DA-6AA8FFB90F6D}">
      <dgm:prSet phldrT="[Texto]" custT="1"/>
      <dgm:spPr/>
      <dgm:t>
        <a:bodyPr/>
        <a:lstStyle/>
        <a:p>
          <a:r>
            <a:rPr lang="pt-BR" sz="2000" b="1" dirty="0">
              <a:latin typeface="Calibri" panose="020F0502020204030204" pitchFamily="34" charset="0"/>
              <a:cs typeface="Times New Roman" panose="02020603050405020304" pitchFamily="18" charset="0"/>
            </a:rPr>
            <a:t>Citações – influência: </a:t>
          </a:r>
          <a:r>
            <a:rPr lang="pt-BR" sz="2000" dirty="0">
              <a:latin typeface="Calibri" panose="020F0502020204030204" pitchFamily="34" charset="0"/>
              <a:cs typeface="Times New Roman" panose="02020603050405020304" pitchFamily="18" charset="0"/>
            </a:rPr>
            <a:t>número médio de vezes que o trabalho publicado Scopus de uma universidade é citado por acadêmicos em todo o mundo em trabalhos Scopus.</a:t>
          </a:r>
          <a:endParaRPr lang="pt-BR" sz="2000" dirty="0"/>
        </a:p>
      </dgm:t>
    </dgm:pt>
    <dgm:pt modelId="{88888CCC-74A5-4963-9670-917F19E86818}" type="parTrans" cxnId="{8267A561-C03C-4DAA-BD0E-0FE5BE0CE0B6}">
      <dgm:prSet/>
      <dgm:spPr/>
      <dgm:t>
        <a:bodyPr/>
        <a:lstStyle/>
        <a:p>
          <a:endParaRPr lang="pt-BR" sz="7200"/>
        </a:p>
      </dgm:t>
    </dgm:pt>
    <dgm:pt modelId="{B7C414B3-AAE1-4CA9-90CA-B76914D4B71D}" type="sibTrans" cxnId="{8267A561-C03C-4DAA-BD0E-0FE5BE0CE0B6}">
      <dgm:prSet/>
      <dgm:spPr/>
      <dgm:t>
        <a:bodyPr/>
        <a:lstStyle/>
        <a:p>
          <a:endParaRPr lang="pt-BR" sz="7200"/>
        </a:p>
      </dgm:t>
    </dgm:pt>
    <dgm:pt modelId="{65675CBF-7EC2-4320-BDD9-699BDC74589D}">
      <dgm:prSet phldrT="[Texto]" custT="1"/>
      <dgm:spPr/>
      <dgm:t>
        <a:bodyPr/>
        <a:lstStyle/>
        <a:p>
          <a:r>
            <a:rPr lang="pt-BR" sz="2000" b="1" dirty="0">
              <a:latin typeface="Calibri" panose="020F0502020204030204" pitchFamily="34" charset="0"/>
              <a:cs typeface="Times New Roman" panose="02020603050405020304" pitchFamily="18" charset="0"/>
            </a:rPr>
            <a:t>Pesquisa - produtividade: </a:t>
          </a:r>
          <a:r>
            <a:rPr lang="pt-BR" sz="2000" dirty="0">
              <a:latin typeface="Calibri" panose="020F0502020204030204" pitchFamily="34" charset="0"/>
              <a:cs typeface="Times New Roman" panose="02020603050405020304" pitchFamily="18" charset="0"/>
            </a:rPr>
            <a:t>conta-se o volume de produção acadêmica, incluindo artigos, resenhas, anais de conferências, livros e capítulos de livros indexados pelo banco de dados Scopus da Elsevier por acadêmico, dimensionados para tamanho institucional e normalizados por assunto. </a:t>
          </a:r>
          <a:endParaRPr lang="pt-BR" sz="2000" dirty="0"/>
        </a:p>
      </dgm:t>
    </dgm:pt>
    <dgm:pt modelId="{FBB48068-A6F9-4D03-9F52-BAA838468C39}" type="parTrans" cxnId="{F4CE5E3E-071C-4BFF-A1D2-99889815B0E4}">
      <dgm:prSet/>
      <dgm:spPr/>
      <dgm:t>
        <a:bodyPr/>
        <a:lstStyle/>
        <a:p>
          <a:endParaRPr lang="pt-BR" sz="7200"/>
        </a:p>
      </dgm:t>
    </dgm:pt>
    <dgm:pt modelId="{ED33D22D-8E55-49B3-ACD9-844BB6293B21}" type="sibTrans" cxnId="{F4CE5E3E-071C-4BFF-A1D2-99889815B0E4}">
      <dgm:prSet/>
      <dgm:spPr/>
      <dgm:t>
        <a:bodyPr/>
        <a:lstStyle/>
        <a:p>
          <a:endParaRPr lang="pt-BR" sz="7200"/>
        </a:p>
      </dgm:t>
    </dgm:pt>
    <dgm:pt modelId="{28F576C6-E68A-400A-90E7-0D87C1750E5D}">
      <dgm:prSet phldrT="[Texto]" custT="1"/>
      <dgm:spPr/>
      <dgm:t>
        <a:bodyPr/>
        <a:lstStyle/>
        <a:p>
          <a:r>
            <a:rPr lang="pt-BR" sz="2000" b="1" dirty="0">
              <a:latin typeface="Calibri" panose="020F0502020204030204" pitchFamily="34" charset="0"/>
              <a:cs typeface="Times New Roman" panose="02020603050405020304" pitchFamily="18" charset="0"/>
            </a:rPr>
            <a:t>Internacional: c</a:t>
          </a:r>
          <a:r>
            <a:rPr lang="pt-BR" sz="2000" dirty="0">
              <a:latin typeface="Calibri" panose="020F0502020204030204" pitchFamily="34" charset="0"/>
              <a:cs typeface="Times New Roman" panose="02020603050405020304" pitchFamily="18" charset="0"/>
            </a:rPr>
            <a:t>alcula-se a proporção do total de publicações de pesquisa de uma universidade que tem pelo menos um coautor internacional.</a:t>
          </a:r>
          <a:endParaRPr lang="pt-BR" sz="2000" dirty="0"/>
        </a:p>
      </dgm:t>
    </dgm:pt>
    <dgm:pt modelId="{F9B19700-AF3F-4B58-B1D2-AD76CE2943C8}" type="parTrans" cxnId="{C10B163C-6F1A-4EA7-B23F-4268431AE8F6}">
      <dgm:prSet/>
      <dgm:spPr/>
      <dgm:t>
        <a:bodyPr/>
        <a:lstStyle/>
        <a:p>
          <a:endParaRPr lang="pt-BR" sz="7200"/>
        </a:p>
      </dgm:t>
    </dgm:pt>
    <dgm:pt modelId="{B1F5CF3F-2F71-4DF4-9B42-C430B01F5DCE}" type="sibTrans" cxnId="{C10B163C-6F1A-4EA7-B23F-4268431AE8F6}">
      <dgm:prSet/>
      <dgm:spPr/>
      <dgm:t>
        <a:bodyPr/>
        <a:lstStyle/>
        <a:p>
          <a:endParaRPr lang="pt-BR" sz="7200"/>
        </a:p>
      </dgm:t>
    </dgm:pt>
    <dgm:pt modelId="{B8F419C5-73BF-49DC-BA83-F1EA6C931F6A}" type="pres">
      <dgm:prSet presAssocID="{E1DAD504-08C8-4F1F-B830-F813CA3B0AC5}" presName="linear" presStyleCnt="0">
        <dgm:presLayoutVars>
          <dgm:dir/>
          <dgm:animLvl val="lvl"/>
          <dgm:resizeHandles val="exact"/>
        </dgm:presLayoutVars>
      </dgm:prSet>
      <dgm:spPr/>
    </dgm:pt>
    <dgm:pt modelId="{CC0F48E9-8A5C-4CD1-AD58-489D002AF0BA}" type="pres">
      <dgm:prSet presAssocID="{89830484-EC99-4F35-A7DA-6AA8FFB90F6D}" presName="parentLin" presStyleCnt="0"/>
      <dgm:spPr/>
    </dgm:pt>
    <dgm:pt modelId="{5D06922E-9317-4B89-BF6C-721EE2FB082A}" type="pres">
      <dgm:prSet presAssocID="{89830484-EC99-4F35-A7DA-6AA8FFB90F6D}" presName="parentLeftMargin" presStyleLbl="node1" presStyleIdx="0" presStyleCnt="3"/>
      <dgm:spPr/>
    </dgm:pt>
    <dgm:pt modelId="{7268DA81-15AE-44AE-A4BC-BC0752C3E20F}" type="pres">
      <dgm:prSet presAssocID="{89830484-EC99-4F35-A7DA-6AA8FFB90F6D}" presName="parentText" presStyleLbl="node1" presStyleIdx="0" presStyleCnt="3" custScaleX="126826" custLinFactNeighborX="-5120" custLinFactNeighborY="-1512">
        <dgm:presLayoutVars>
          <dgm:chMax val="0"/>
          <dgm:bulletEnabled val="1"/>
        </dgm:presLayoutVars>
      </dgm:prSet>
      <dgm:spPr/>
    </dgm:pt>
    <dgm:pt modelId="{BC7278AD-3047-45F1-A9B6-155B3A19DE19}" type="pres">
      <dgm:prSet presAssocID="{89830484-EC99-4F35-A7DA-6AA8FFB90F6D}" presName="negativeSpace" presStyleCnt="0"/>
      <dgm:spPr/>
    </dgm:pt>
    <dgm:pt modelId="{78593EBA-6DDC-4A08-9CCC-FFF75A76FC71}" type="pres">
      <dgm:prSet presAssocID="{89830484-EC99-4F35-A7DA-6AA8FFB90F6D}" presName="childText" presStyleLbl="conFgAcc1" presStyleIdx="0" presStyleCnt="3">
        <dgm:presLayoutVars>
          <dgm:bulletEnabled val="1"/>
        </dgm:presLayoutVars>
      </dgm:prSet>
      <dgm:spPr>
        <a:noFill/>
      </dgm:spPr>
    </dgm:pt>
    <dgm:pt modelId="{6F22970E-CBCE-46D8-B2ED-9803FD778A6D}" type="pres">
      <dgm:prSet presAssocID="{B7C414B3-AAE1-4CA9-90CA-B76914D4B71D}" presName="spaceBetweenRectangles" presStyleCnt="0"/>
      <dgm:spPr/>
    </dgm:pt>
    <dgm:pt modelId="{C891E340-347C-4175-9B00-0F6557E2D73F}" type="pres">
      <dgm:prSet presAssocID="{65675CBF-7EC2-4320-BDD9-699BDC74589D}" presName="parentLin" presStyleCnt="0"/>
      <dgm:spPr/>
    </dgm:pt>
    <dgm:pt modelId="{5DFFD226-39B4-480B-951E-BC0CF9A4E5E8}" type="pres">
      <dgm:prSet presAssocID="{65675CBF-7EC2-4320-BDD9-699BDC74589D}" presName="parentLeftMargin" presStyleLbl="node1" presStyleIdx="0" presStyleCnt="3"/>
      <dgm:spPr/>
    </dgm:pt>
    <dgm:pt modelId="{93CBA2C0-02D5-4631-B6D4-735FFB5CFE8E}" type="pres">
      <dgm:prSet presAssocID="{65675CBF-7EC2-4320-BDD9-699BDC74589D}" presName="parentText" presStyleLbl="node1" presStyleIdx="1" presStyleCnt="3" custScaleX="126343" custScaleY="136554" custLinFactNeighborX="-5120" custLinFactNeighborY="2507">
        <dgm:presLayoutVars>
          <dgm:chMax val="0"/>
          <dgm:bulletEnabled val="1"/>
        </dgm:presLayoutVars>
      </dgm:prSet>
      <dgm:spPr/>
    </dgm:pt>
    <dgm:pt modelId="{1F2C6699-1B1F-4511-9232-D404C8691E58}" type="pres">
      <dgm:prSet presAssocID="{65675CBF-7EC2-4320-BDD9-699BDC74589D}" presName="negativeSpace" presStyleCnt="0"/>
      <dgm:spPr/>
    </dgm:pt>
    <dgm:pt modelId="{C3246E60-8F35-461E-9096-DFB9B7B6B5D8}" type="pres">
      <dgm:prSet presAssocID="{65675CBF-7EC2-4320-BDD9-699BDC74589D}" presName="childText" presStyleLbl="conFgAcc1" presStyleIdx="1" presStyleCnt="3">
        <dgm:presLayoutVars>
          <dgm:bulletEnabled val="1"/>
        </dgm:presLayoutVars>
      </dgm:prSet>
      <dgm:spPr>
        <a:noFill/>
      </dgm:spPr>
    </dgm:pt>
    <dgm:pt modelId="{466B6A79-C3F4-4EBA-B918-57FECD6DCF12}" type="pres">
      <dgm:prSet presAssocID="{ED33D22D-8E55-49B3-ACD9-844BB6293B21}" presName="spaceBetweenRectangles" presStyleCnt="0"/>
      <dgm:spPr/>
    </dgm:pt>
    <dgm:pt modelId="{3AB2AF17-A2D2-4577-8BFA-2647E7F683A4}" type="pres">
      <dgm:prSet presAssocID="{28F576C6-E68A-400A-90E7-0D87C1750E5D}" presName="parentLin" presStyleCnt="0"/>
      <dgm:spPr/>
    </dgm:pt>
    <dgm:pt modelId="{36452694-7F9D-4F90-B057-FCA6F474DA48}" type="pres">
      <dgm:prSet presAssocID="{28F576C6-E68A-400A-90E7-0D87C1750E5D}" presName="parentLeftMargin" presStyleLbl="node1" presStyleIdx="1" presStyleCnt="3"/>
      <dgm:spPr/>
    </dgm:pt>
    <dgm:pt modelId="{625467EE-71D7-452D-A8FB-E6188CC36E44}" type="pres">
      <dgm:prSet presAssocID="{28F576C6-E68A-400A-90E7-0D87C1750E5D}" presName="parentText" presStyleLbl="node1" presStyleIdx="2" presStyleCnt="3" custScaleX="126686">
        <dgm:presLayoutVars>
          <dgm:chMax val="0"/>
          <dgm:bulletEnabled val="1"/>
        </dgm:presLayoutVars>
      </dgm:prSet>
      <dgm:spPr/>
    </dgm:pt>
    <dgm:pt modelId="{F1A732D0-E2D3-47D4-BC3B-5F85AFE2A83E}" type="pres">
      <dgm:prSet presAssocID="{28F576C6-E68A-400A-90E7-0D87C1750E5D}" presName="negativeSpace" presStyleCnt="0"/>
      <dgm:spPr/>
    </dgm:pt>
    <dgm:pt modelId="{4A784665-BD77-4952-88A8-68DCB5D2DAF5}" type="pres">
      <dgm:prSet presAssocID="{28F576C6-E68A-400A-90E7-0D87C1750E5D}" presName="childText" presStyleLbl="conFgAcc1" presStyleIdx="2" presStyleCnt="3">
        <dgm:presLayoutVars>
          <dgm:bulletEnabled val="1"/>
        </dgm:presLayoutVars>
      </dgm:prSet>
      <dgm:spPr>
        <a:noFill/>
      </dgm:spPr>
    </dgm:pt>
  </dgm:ptLst>
  <dgm:cxnLst>
    <dgm:cxn modelId="{3C04332E-1EC3-4147-820C-00FF31CFB791}" type="presOf" srcId="{89830484-EC99-4F35-A7DA-6AA8FFB90F6D}" destId="{5D06922E-9317-4B89-BF6C-721EE2FB082A}" srcOrd="0" destOrd="0" presId="urn:microsoft.com/office/officeart/2005/8/layout/list1"/>
    <dgm:cxn modelId="{C10B163C-6F1A-4EA7-B23F-4268431AE8F6}" srcId="{E1DAD504-08C8-4F1F-B830-F813CA3B0AC5}" destId="{28F576C6-E68A-400A-90E7-0D87C1750E5D}" srcOrd="2" destOrd="0" parTransId="{F9B19700-AF3F-4B58-B1D2-AD76CE2943C8}" sibTransId="{B1F5CF3F-2F71-4DF4-9B42-C430B01F5DCE}"/>
    <dgm:cxn modelId="{486B783D-CCDD-4290-B598-C1057382EFAD}" type="presOf" srcId="{28F576C6-E68A-400A-90E7-0D87C1750E5D}" destId="{36452694-7F9D-4F90-B057-FCA6F474DA48}" srcOrd="0" destOrd="0" presId="urn:microsoft.com/office/officeart/2005/8/layout/list1"/>
    <dgm:cxn modelId="{F4CE5E3E-071C-4BFF-A1D2-99889815B0E4}" srcId="{E1DAD504-08C8-4F1F-B830-F813CA3B0AC5}" destId="{65675CBF-7EC2-4320-BDD9-699BDC74589D}" srcOrd="1" destOrd="0" parTransId="{FBB48068-A6F9-4D03-9F52-BAA838468C39}" sibTransId="{ED33D22D-8E55-49B3-ACD9-844BB6293B21}"/>
    <dgm:cxn modelId="{8267A561-C03C-4DAA-BD0E-0FE5BE0CE0B6}" srcId="{E1DAD504-08C8-4F1F-B830-F813CA3B0AC5}" destId="{89830484-EC99-4F35-A7DA-6AA8FFB90F6D}" srcOrd="0" destOrd="0" parTransId="{88888CCC-74A5-4963-9670-917F19E86818}" sibTransId="{B7C414B3-AAE1-4CA9-90CA-B76914D4B71D}"/>
    <dgm:cxn modelId="{6A200165-D42D-4AE4-8715-2A6A2541C236}" type="presOf" srcId="{28F576C6-E68A-400A-90E7-0D87C1750E5D}" destId="{625467EE-71D7-452D-A8FB-E6188CC36E44}" srcOrd="1" destOrd="0" presId="urn:microsoft.com/office/officeart/2005/8/layout/list1"/>
    <dgm:cxn modelId="{FFACBB4B-2637-4885-9A89-C9AAD0675256}" type="presOf" srcId="{E1DAD504-08C8-4F1F-B830-F813CA3B0AC5}" destId="{B8F419C5-73BF-49DC-BA83-F1EA6C931F6A}" srcOrd="0" destOrd="0" presId="urn:microsoft.com/office/officeart/2005/8/layout/list1"/>
    <dgm:cxn modelId="{24821BA4-4183-42A6-A81C-966B57AD3ABE}" type="presOf" srcId="{89830484-EC99-4F35-A7DA-6AA8FFB90F6D}" destId="{7268DA81-15AE-44AE-A4BC-BC0752C3E20F}" srcOrd="1" destOrd="0" presId="urn:microsoft.com/office/officeart/2005/8/layout/list1"/>
    <dgm:cxn modelId="{802FE5C6-9034-4EA4-92BB-8747D8670B2A}" type="presOf" srcId="{65675CBF-7EC2-4320-BDD9-699BDC74589D}" destId="{5DFFD226-39B4-480B-951E-BC0CF9A4E5E8}" srcOrd="0" destOrd="0" presId="urn:microsoft.com/office/officeart/2005/8/layout/list1"/>
    <dgm:cxn modelId="{484FE9F2-4675-4B6A-A08F-D0BD42446207}" type="presOf" srcId="{65675CBF-7EC2-4320-BDD9-699BDC74589D}" destId="{93CBA2C0-02D5-4631-B6D4-735FFB5CFE8E}" srcOrd="1" destOrd="0" presId="urn:microsoft.com/office/officeart/2005/8/layout/list1"/>
    <dgm:cxn modelId="{4B0D1748-3908-4D0F-BBF2-D063DCB850F0}" type="presParOf" srcId="{B8F419C5-73BF-49DC-BA83-F1EA6C931F6A}" destId="{CC0F48E9-8A5C-4CD1-AD58-489D002AF0BA}" srcOrd="0" destOrd="0" presId="urn:microsoft.com/office/officeart/2005/8/layout/list1"/>
    <dgm:cxn modelId="{31CCA3F2-6135-49FA-BA46-C1C5A18C6599}" type="presParOf" srcId="{CC0F48E9-8A5C-4CD1-AD58-489D002AF0BA}" destId="{5D06922E-9317-4B89-BF6C-721EE2FB082A}" srcOrd="0" destOrd="0" presId="urn:microsoft.com/office/officeart/2005/8/layout/list1"/>
    <dgm:cxn modelId="{787067C9-84A6-4611-9D7C-D3ED8F9C68E9}" type="presParOf" srcId="{CC0F48E9-8A5C-4CD1-AD58-489D002AF0BA}" destId="{7268DA81-15AE-44AE-A4BC-BC0752C3E20F}" srcOrd="1" destOrd="0" presId="urn:microsoft.com/office/officeart/2005/8/layout/list1"/>
    <dgm:cxn modelId="{F64BF166-573D-4189-94BE-CB78D688092E}" type="presParOf" srcId="{B8F419C5-73BF-49DC-BA83-F1EA6C931F6A}" destId="{BC7278AD-3047-45F1-A9B6-155B3A19DE19}" srcOrd="1" destOrd="0" presId="urn:microsoft.com/office/officeart/2005/8/layout/list1"/>
    <dgm:cxn modelId="{EC7804D6-90E1-4972-B6B0-BD52D17A80DB}" type="presParOf" srcId="{B8F419C5-73BF-49DC-BA83-F1EA6C931F6A}" destId="{78593EBA-6DDC-4A08-9CCC-FFF75A76FC71}" srcOrd="2" destOrd="0" presId="urn:microsoft.com/office/officeart/2005/8/layout/list1"/>
    <dgm:cxn modelId="{E84B6864-ACA7-439F-ACBA-C439A56EAF4A}" type="presParOf" srcId="{B8F419C5-73BF-49DC-BA83-F1EA6C931F6A}" destId="{6F22970E-CBCE-46D8-B2ED-9803FD778A6D}" srcOrd="3" destOrd="0" presId="urn:microsoft.com/office/officeart/2005/8/layout/list1"/>
    <dgm:cxn modelId="{A61950B3-0A73-4638-B372-EC39329D5648}" type="presParOf" srcId="{B8F419C5-73BF-49DC-BA83-F1EA6C931F6A}" destId="{C891E340-347C-4175-9B00-0F6557E2D73F}" srcOrd="4" destOrd="0" presId="urn:microsoft.com/office/officeart/2005/8/layout/list1"/>
    <dgm:cxn modelId="{54B93680-2EF0-4779-8633-1E09048D9C8E}" type="presParOf" srcId="{C891E340-347C-4175-9B00-0F6557E2D73F}" destId="{5DFFD226-39B4-480B-951E-BC0CF9A4E5E8}" srcOrd="0" destOrd="0" presId="urn:microsoft.com/office/officeart/2005/8/layout/list1"/>
    <dgm:cxn modelId="{E90557BB-7BA8-4B6D-845B-E0400884F01D}" type="presParOf" srcId="{C891E340-347C-4175-9B00-0F6557E2D73F}" destId="{93CBA2C0-02D5-4631-B6D4-735FFB5CFE8E}" srcOrd="1" destOrd="0" presId="urn:microsoft.com/office/officeart/2005/8/layout/list1"/>
    <dgm:cxn modelId="{B22E18D5-52D3-48B5-83FA-180BB9413B3A}" type="presParOf" srcId="{B8F419C5-73BF-49DC-BA83-F1EA6C931F6A}" destId="{1F2C6699-1B1F-4511-9232-D404C8691E58}" srcOrd="5" destOrd="0" presId="urn:microsoft.com/office/officeart/2005/8/layout/list1"/>
    <dgm:cxn modelId="{DC608E42-6139-442E-A0E0-F17C24F68DCC}" type="presParOf" srcId="{B8F419C5-73BF-49DC-BA83-F1EA6C931F6A}" destId="{C3246E60-8F35-461E-9096-DFB9B7B6B5D8}" srcOrd="6" destOrd="0" presId="urn:microsoft.com/office/officeart/2005/8/layout/list1"/>
    <dgm:cxn modelId="{DCD0ED1E-AEE6-4001-94DD-953C29C5D64E}" type="presParOf" srcId="{B8F419C5-73BF-49DC-BA83-F1EA6C931F6A}" destId="{466B6A79-C3F4-4EBA-B918-57FECD6DCF12}" srcOrd="7" destOrd="0" presId="urn:microsoft.com/office/officeart/2005/8/layout/list1"/>
    <dgm:cxn modelId="{5EA92D84-7373-4E73-BDF5-6170EB334653}" type="presParOf" srcId="{B8F419C5-73BF-49DC-BA83-F1EA6C931F6A}" destId="{3AB2AF17-A2D2-4577-8BFA-2647E7F683A4}" srcOrd="8" destOrd="0" presId="urn:microsoft.com/office/officeart/2005/8/layout/list1"/>
    <dgm:cxn modelId="{9DC36358-6EC2-4AAE-A4FE-DA110B34ECD7}" type="presParOf" srcId="{3AB2AF17-A2D2-4577-8BFA-2647E7F683A4}" destId="{36452694-7F9D-4F90-B057-FCA6F474DA48}" srcOrd="0" destOrd="0" presId="urn:microsoft.com/office/officeart/2005/8/layout/list1"/>
    <dgm:cxn modelId="{C1B3DDFD-7070-4B6C-BA3A-431D1AD93321}" type="presParOf" srcId="{3AB2AF17-A2D2-4577-8BFA-2647E7F683A4}" destId="{625467EE-71D7-452D-A8FB-E6188CC36E44}" srcOrd="1" destOrd="0" presId="urn:microsoft.com/office/officeart/2005/8/layout/list1"/>
    <dgm:cxn modelId="{398300D6-5B1B-4E16-8600-21B3FA976FD6}" type="presParOf" srcId="{B8F419C5-73BF-49DC-BA83-F1EA6C931F6A}" destId="{F1A732D0-E2D3-47D4-BC3B-5F85AFE2A83E}" srcOrd="9" destOrd="0" presId="urn:microsoft.com/office/officeart/2005/8/layout/list1"/>
    <dgm:cxn modelId="{3454D631-F1B0-40F1-849B-3887B7937AC9}" type="presParOf" srcId="{B8F419C5-73BF-49DC-BA83-F1EA6C931F6A}" destId="{4A784665-BD77-4952-88A8-68DCB5D2DAF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AD504-08C8-4F1F-B830-F813CA3B0A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830484-EC99-4F35-A7DA-6AA8FFB90F6D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000" b="1" dirty="0">
              <a:latin typeface="Calibri" panose="020F0502020204030204" pitchFamily="34" charset="0"/>
              <a:cs typeface="Times New Roman" panose="02020603050405020304" pitchFamily="18" charset="0"/>
            </a:rPr>
            <a:t>Rede internacional de pesquisa: </a:t>
          </a:r>
          <a:r>
            <a:rPr lang="pt-BR" sz="2000" dirty="0">
              <a:latin typeface="Calibri" panose="020F0502020204030204" pitchFamily="34" charset="0"/>
              <a:cs typeface="Times New Roman" panose="02020603050405020304" pitchFamily="18" charset="0"/>
            </a:rPr>
            <a:t>Usando dados fornecidos pelo Scopus, este indicador avalia o grau de abertura internacional em termos de colaboração em pesquisa para cada instituição avaliada.</a:t>
          </a:r>
          <a:endParaRPr lang="pt-BR" sz="2000" dirty="0"/>
        </a:p>
      </dgm:t>
    </dgm:pt>
    <dgm:pt modelId="{88888CCC-74A5-4963-9670-917F19E86818}" type="parTrans" cxnId="{8267A561-C03C-4DAA-BD0E-0FE5BE0CE0B6}">
      <dgm:prSet/>
      <dgm:spPr/>
      <dgm:t>
        <a:bodyPr/>
        <a:lstStyle/>
        <a:p>
          <a:endParaRPr lang="pt-BR" sz="7200"/>
        </a:p>
      </dgm:t>
    </dgm:pt>
    <dgm:pt modelId="{B7C414B3-AAE1-4CA9-90CA-B76914D4B71D}" type="sibTrans" cxnId="{8267A561-C03C-4DAA-BD0E-0FE5BE0CE0B6}">
      <dgm:prSet/>
      <dgm:spPr/>
      <dgm:t>
        <a:bodyPr/>
        <a:lstStyle/>
        <a:p>
          <a:endParaRPr lang="pt-BR" sz="7200"/>
        </a:p>
      </dgm:t>
    </dgm:pt>
    <dgm:pt modelId="{65675CBF-7EC2-4320-BDD9-699BDC74589D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000" b="1" dirty="0">
              <a:latin typeface="Calibri" panose="020F0502020204030204" pitchFamily="34" charset="0"/>
              <a:cs typeface="Times New Roman" panose="02020603050405020304" pitchFamily="18" charset="0"/>
            </a:rPr>
            <a:t>Reputação Acadêmica:  </a:t>
          </a:r>
          <a:r>
            <a:rPr lang="pt-BR" sz="2000" dirty="0">
              <a:latin typeface="Calibri" panose="020F0502020204030204" pitchFamily="34" charset="0"/>
              <a:cs typeface="Times New Roman" panose="02020603050405020304" pitchFamily="18" charset="0"/>
            </a:rPr>
            <a:t>Retirado da pesquisa anual realizada pela QS destinada a avaliar as percepções dos acadêmicos de todo o mundo sobre as melhores instituições em termos de pesquisa. </a:t>
          </a:r>
          <a:endParaRPr lang="pt-BR" sz="2000" dirty="0"/>
        </a:p>
      </dgm:t>
    </dgm:pt>
    <dgm:pt modelId="{FBB48068-A6F9-4D03-9F52-BAA838468C39}" type="parTrans" cxnId="{F4CE5E3E-071C-4BFF-A1D2-99889815B0E4}">
      <dgm:prSet/>
      <dgm:spPr/>
      <dgm:t>
        <a:bodyPr/>
        <a:lstStyle/>
        <a:p>
          <a:endParaRPr lang="pt-BR" sz="7200"/>
        </a:p>
      </dgm:t>
    </dgm:pt>
    <dgm:pt modelId="{ED33D22D-8E55-49B3-ACD9-844BB6293B21}" type="sibTrans" cxnId="{F4CE5E3E-071C-4BFF-A1D2-99889815B0E4}">
      <dgm:prSet/>
      <dgm:spPr/>
      <dgm:t>
        <a:bodyPr/>
        <a:lstStyle/>
        <a:p>
          <a:endParaRPr lang="pt-BR" sz="7200"/>
        </a:p>
      </dgm:t>
    </dgm:pt>
    <dgm:pt modelId="{B8F419C5-73BF-49DC-BA83-F1EA6C931F6A}" type="pres">
      <dgm:prSet presAssocID="{E1DAD504-08C8-4F1F-B830-F813CA3B0AC5}" presName="linear" presStyleCnt="0">
        <dgm:presLayoutVars>
          <dgm:dir/>
          <dgm:animLvl val="lvl"/>
          <dgm:resizeHandles val="exact"/>
        </dgm:presLayoutVars>
      </dgm:prSet>
      <dgm:spPr/>
    </dgm:pt>
    <dgm:pt modelId="{CC0F48E9-8A5C-4CD1-AD58-489D002AF0BA}" type="pres">
      <dgm:prSet presAssocID="{89830484-EC99-4F35-A7DA-6AA8FFB90F6D}" presName="parentLin" presStyleCnt="0"/>
      <dgm:spPr/>
    </dgm:pt>
    <dgm:pt modelId="{5D06922E-9317-4B89-BF6C-721EE2FB082A}" type="pres">
      <dgm:prSet presAssocID="{89830484-EC99-4F35-A7DA-6AA8FFB90F6D}" presName="parentLeftMargin" presStyleLbl="node1" presStyleIdx="0" presStyleCnt="2"/>
      <dgm:spPr/>
    </dgm:pt>
    <dgm:pt modelId="{7268DA81-15AE-44AE-A4BC-BC0752C3E20F}" type="pres">
      <dgm:prSet presAssocID="{89830484-EC99-4F35-A7DA-6AA8FFB90F6D}" presName="parentText" presStyleLbl="node1" presStyleIdx="0" presStyleCnt="2" custScaleX="126826" custLinFactNeighborX="12797" custLinFactNeighborY="-2511">
        <dgm:presLayoutVars>
          <dgm:chMax val="0"/>
          <dgm:bulletEnabled val="1"/>
        </dgm:presLayoutVars>
      </dgm:prSet>
      <dgm:spPr/>
    </dgm:pt>
    <dgm:pt modelId="{BC7278AD-3047-45F1-A9B6-155B3A19DE19}" type="pres">
      <dgm:prSet presAssocID="{89830484-EC99-4F35-A7DA-6AA8FFB90F6D}" presName="negativeSpace" presStyleCnt="0"/>
      <dgm:spPr/>
    </dgm:pt>
    <dgm:pt modelId="{78593EBA-6DDC-4A08-9CCC-FFF75A76FC71}" type="pres">
      <dgm:prSet presAssocID="{89830484-EC99-4F35-A7DA-6AA8FFB90F6D}" presName="childText" presStyleLbl="conFgAcc1" presStyleIdx="0" presStyleCnt="2">
        <dgm:presLayoutVars>
          <dgm:bulletEnabled val="1"/>
        </dgm:presLayoutVars>
      </dgm:prSet>
      <dgm:spPr>
        <a:noFill/>
      </dgm:spPr>
    </dgm:pt>
    <dgm:pt modelId="{6F22970E-CBCE-46D8-B2ED-9803FD778A6D}" type="pres">
      <dgm:prSet presAssocID="{B7C414B3-AAE1-4CA9-90CA-B76914D4B71D}" presName="spaceBetweenRectangles" presStyleCnt="0"/>
      <dgm:spPr/>
    </dgm:pt>
    <dgm:pt modelId="{C891E340-347C-4175-9B00-0F6557E2D73F}" type="pres">
      <dgm:prSet presAssocID="{65675CBF-7EC2-4320-BDD9-699BDC74589D}" presName="parentLin" presStyleCnt="0"/>
      <dgm:spPr/>
    </dgm:pt>
    <dgm:pt modelId="{5DFFD226-39B4-480B-951E-BC0CF9A4E5E8}" type="pres">
      <dgm:prSet presAssocID="{65675CBF-7EC2-4320-BDD9-699BDC74589D}" presName="parentLeftMargin" presStyleLbl="node1" presStyleIdx="0" presStyleCnt="2"/>
      <dgm:spPr/>
    </dgm:pt>
    <dgm:pt modelId="{93CBA2C0-02D5-4631-B6D4-735FFB5CFE8E}" type="pres">
      <dgm:prSet presAssocID="{65675CBF-7EC2-4320-BDD9-699BDC74589D}" presName="parentText" presStyleLbl="node1" presStyleIdx="1" presStyleCnt="2" custScaleX="125276" custLinFactNeighborX="-5120" custLinFactNeighborY="2507">
        <dgm:presLayoutVars>
          <dgm:chMax val="0"/>
          <dgm:bulletEnabled val="1"/>
        </dgm:presLayoutVars>
      </dgm:prSet>
      <dgm:spPr/>
    </dgm:pt>
    <dgm:pt modelId="{1F2C6699-1B1F-4511-9232-D404C8691E58}" type="pres">
      <dgm:prSet presAssocID="{65675CBF-7EC2-4320-BDD9-699BDC74589D}" presName="negativeSpace" presStyleCnt="0"/>
      <dgm:spPr/>
    </dgm:pt>
    <dgm:pt modelId="{C3246E60-8F35-461E-9096-DFB9B7B6B5D8}" type="pres">
      <dgm:prSet presAssocID="{65675CBF-7EC2-4320-BDD9-699BDC74589D}" presName="childText" presStyleLbl="conFgAcc1" presStyleIdx="1" presStyleCnt="2">
        <dgm:presLayoutVars>
          <dgm:bulletEnabled val="1"/>
        </dgm:presLayoutVars>
      </dgm:prSet>
      <dgm:spPr>
        <a:noFill/>
      </dgm:spPr>
    </dgm:pt>
  </dgm:ptLst>
  <dgm:cxnLst>
    <dgm:cxn modelId="{3C04332E-1EC3-4147-820C-00FF31CFB791}" type="presOf" srcId="{89830484-EC99-4F35-A7DA-6AA8FFB90F6D}" destId="{5D06922E-9317-4B89-BF6C-721EE2FB082A}" srcOrd="0" destOrd="0" presId="urn:microsoft.com/office/officeart/2005/8/layout/list1"/>
    <dgm:cxn modelId="{F4CE5E3E-071C-4BFF-A1D2-99889815B0E4}" srcId="{E1DAD504-08C8-4F1F-B830-F813CA3B0AC5}" destId="{65675CBF-7EC2-4320-BDD9-699BDC74589D}" srcOrd="1" destOrd="0" parTransId="{FBB48068-A6F9-4D03-9F52-BAA838468C39}" sibTransId="{ED33D22D-8E55-49B3-ACD9-844BB6293B21}"/>
    <dgm:cxn modelId="{8267A561-C03C-4DAA-BD0E-0FE5BE0CE0B6}" srcId="{E1DAD504-08C8-4F1F-B830-F813CA3B0AC5}" destId="{89830484-EC99-4F35-A7DA-6AA8FFB90F6D}" srcOrd="0" destOrd="0" parTransId="{88888CCC-74A5-4963-9670-917F19E86818}" sibTransId="{B7C414B3-AAE1-4CA9-90CA-B76914D4B71D}"/>
    <dgm:cxn modelId="{FFACBB4B-2637-4885-9A89-C9AAD0675256}" type="presOf" srcId="{E1DAD504-08C8-4F1F-B830-F813CA3B0AC5}" destId="{B8F419C5-73BF-49DC-BA83-F1EA6C931F6A}" srcOrd="0" destOrd="0" presId="urn:microsoft.com/office/officeart/2005/8/layout/list1"/>
    <dgm:cxn modelId="{24821BA4-4183-42A6-A81C-966B57AD3ABE}" type="presOf" srcId="{89830484-EC99-4F35-A7DA-6AA8FFB90F6D}" destId="{7268DA81-15AE-44AE-A4BC-BC0752C3E20F}" srcOrd="1" destOrd="0" presId="urn:microsoft.com/office/officeart/2005/8/layout/list1"/>
    <dgm:cxn modelId="{802FE5C6-9034-4EA4-92BB-8747D8670B2A}" type="presOf" srcId="{65675CBF-7EC2-4320-BDD9-699BDC74589D}" destId="{5DFFD226-39B4-480B-951E-BC0CF9A4E5E8}" srcOrd="0" destOrd="0" presId="urn:microsoft.com/office/officeart/2005/8/layout/list1"/>
    <dgm:cxn modelId="{484FE9F2-4675-4B6A-A08F-D0BD42446207}" type="presOf" srcId="{65675CBF-7EC2-4320-BDD9-699BDC74589D}" destId="{93CBA2C0-02D5-4631-B6D4-735FFB5CFE8E}" srcOrd="1" destOrd="0" presId="urn:microsoft.com/office/officeart/2005/8/layout/list1"/>
    <dgm:cxn modelId="{4B0D1748-3908-4D0F-BBF2-D063DCB850F0}" type="presParOf" srcId="{B8F419C5-73BF-49DC-BA83-F1EA6C931F6A}" destId="{CC0F48E9-8A5C-4CD1-AD58-489D002AF0BA}" srcOrd="0" destOrd="0" presId="urn:microsoft.com/office/officeart/2005/8/layout/list1"/>
    <dgm:cxn modelId="{31CCA3F2-6135-49FA-BA46-C1C5A18C6599}" type="presParOf" srcId="{CC0F48E9-8A5C-4CD1-AD58-489D002AF0BA}" destId="{5D06922E-9317-4B89-BF6C-721EE2FB082A}" srcOrd="0" destOrd="0" presId="urn:microsoft.com/office/officeart/2005/8/layout/list1"/>
    <dgm:cxn modelId="{787067C9-84A6-4611-9D7C-D3ED8F9C68E9}" type="presParOf" srcId="{CC0F48E9-8A5C-4CD1-AD58-489D002AF0BA}" destId="{7268DA81-15AE-44AE-A4BC-BC0752C3E20F}" srcOrd="1" destOrd="0" presId="urn:microsoft.com/office/officeart/2005/8/layout/list1"/>
    <dgm:cxn modelId="{F64BF166-573D-4189-94BE-CB78D688092E}" type="presParOf" srcId="{B8F419C5-73BF-49DC-BA83-F1EA6C931F6A}" destId="{BC7278AD-3047-45F1-A9B6-155B3A19DE19}" srcOrd="1" destOrd="0" presId="urn:microsoft.com/office/officeart/2005/8/layout/list1"/>
    <dgm:cxn modelId="{EC7804D6-90E1-4972-B6B0-BD52D17A80DB}" type="presParOf" srcId="{B8F419C5-73BF-49DC-BA83-F1EA6C931F6A}" destId="{78593EBA-6DDC-4A08-9CCC-FFF75A76FC71}" srcOrd="2" destOrd="0" presId="urn:microsoft.com/office/officeart/2005/8/layout/list1"/>
    <dgm:cxn modelId="{E84B6864-ACA7-439F-ACBA-C439A56EAF4A}" type="presParOf" srcId="{B8F419C5-73BF-49DC-BA83-F1EA6C931F6A}" destId="{6F22970E-CBCE-46D8-B2ED-9803FD778A6D}" srcOrd="3" destOrd="0" presId="urn:microsoft.com/office/officeart/2005/8/layout/list1"/>
    <dgm:cxn modelId="{A61950B3-0A73-4638-B372-EC39329D5648}" type="presParOf" srcId="{B8F419C5-73BF-49DC-BA83-F1EA6C931F6A}" destId="{C891E340-347C-4175-9B00-0F6557E2D73F}" srcOrd="4" destOrd="0" presId="urn:microsoft.com/office/officeart/2005/8/layout/list1"/>
    <dgm:cxn modelId="{54B93680-2EF0-4779-8633-1E09048D9C8E}" type="presParOf" srcId="{C891E340-347C-4175-9B00-0F6557E2D73F}" destId="{5DFFD226-39B4-480B-951E-BC0CF9A4E5E8}" srcOrd="0" destOrd="0" presId="urn:microsoft.com/office/officeart/2005/8/layout/list1"/>
    <dgm:cxn modelId="{E90557BB-7BA8-4B6D-845B-E0400884F01D}" type="presParOf" srcId="{C891E340-347C-4175-9B00-0F6557E2D73F}" destId="{93CBA2C0-02D5-4631-B6D4-735FFB5CFE8E}" srcOrd="1" destOrd="0" presId="urn:microsoft.com/office/officeart/2005/8/layout/list1"/>
    <dgm:cxn modelId="{B22E18D5-52D3-48B5-83FA-180BB9413B3A}" type="presParOf" srcId="{B8F419C5-73BF-49DC-BA83-F1EA6C931F6A}" destId="{1F2C6699-1B1F-4511-9232-D404C8691E58}" srcOrd="5" destOrd="0" presId="urn:microsoft.com/office/officeart/2005/8/layout/list1"/>
    <dgm:cxn modelId="{DC608E42-6139-442E-A0E0-F17C24F68DCC}" type="presParOf" srcId="{B8F419C5-73BF-49DC-BA83-F1EA6C931F6A}" destId="{C3246E60-8F35-461E-9096-DFB9B7B6B5D8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DAD504-08C8-4F1F-B830-F813CA3B0A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830484-EC99-4F35-A7DA-6AA8FFB90F6D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2000" dirty="0">
              <a:latin typeface="Calibri" panose="020F0502020204030204" pitchFamily="34" charset="0"/>
              <a:cs typeface="Times New Roman" panose="02020603050405020304" pitchFamily="18" charset="0"/>
            </a:rPr>
            <a:t>Proporção de recursos de pesquisa e os recursos destinados à pesquisa sobre </a:t>
          </a:r>
          <a:r>
            <a:rPr lang="pt-BR" sz="2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sustentabilidade considerando o </a:t>
          </a:r>
          <a:r>
            <a:rPr lang="pt-BR" sz="2000" dirty="0">
              <a:solidFill>
                <a:schemeClr val="bg1"/>
              </a:solidFill>
              <a:latin typeface="Söhne"/>
            </a:rPr>
            <a:t>impacto ambiental, social e econômico de uma empresa ou organização. </a:t>
          </a:r>
          <a:endParaRPr lang="pt-BR" sz="2000" dirty="0">
            <a:solidFill>
              <a:schemeClr val="bg1"/>
            </a:solidFill>
          </a:endParaRPr>
        </a:p>
      </dgm:t>
    </dgm:pt>
    <dgm:pt modelId="{88888CCC-74A5-4963-9670-917F19E86818}" type="parTrans" cxnId="{8267A561-C03C-4DAA-BD0E-0FE5BE0CE0B6}">
      <dgm:prSet/>
      <dgm:spPr/>
      <dgm:t>
        <a:bodyPr/>
        <a:lstStyle/>
        <a:p>
          <a:endParaRPr lang="pt-BR" sz="7200"/>
        </a:p>
      </dgm:t>
    </dgm:pt>
    <dgm:pt modelId="{B7C414B3-AAE1-4CA9-90CA-B76914D4B71D}" type="sibTrans" cxnId="{8267A561-C03C-4DAA-BD0E-0FE5BE0CE0B6}">
      <dgm:prSet/>
      <dgm:spPr/>
      <dgm:t>
        <a:bodyPr/>
        <a:lstStyle/>
        <a:p>
          <a:endParaRPr lang="pt-BR" sz="7200"/>
        </a:p>
      </dgm:t>
    </dgm:pt>
    <dgm:pt modelId="{65675CBF-7EC2-4320-BDD9-699BDC74589D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2000" dirty="0">
              <a:latin typeface="Calibri" panose="020F0502020204030204" pitchFamily="34" charset="0"/>
              <a:cs typeface="Times New Roman" panose="02020603050405020304" pitchFamily="18" charset="0"/>
            </a:rPr>
            <a:t>Eventos sobre sustentabilidade</a:t>
          </a:r>
          <a:endParaRPr lang="pt-BR" sz="2000" dirty="0"/>
        </a:p>
      </dgm:t>
    </dgm:pt>
    <dgm:pt modelId="{FBB48068-A6F9-4D03-9F52-BAA838468C39}" type="parTrans" cxnId="{F4CE5E3E-071C-4BFF-A1D2-99889815B0E4}">
      <dgm:prSet/>
      <dgm:spPr/>
      <dgm:t>
        <a:bodyPr/>
        <a:lstStyle/>
        <a:p>
          <a:endParaRPr lang="pt-BR" sz="7200"/>
        </a:p>
      </dgm:t>
    </dgm:pt>
    <dgm:pt modelId="{ED33D22D-8E55-49B3-ACD9-844BB6293B21}" type="sibTrans" cxnId="{F4CE5E3E-071C-4BFF-A1D2-99889815B0E4}">
      <dgm:prSet/>
      <dgm:spPr/>
      <dgm:t>
        <a:bodyPr/>
        <a:lstStyle/>
        <a:p>
          <a:endParaRPr lang="pt-BR" sz="7200"/>
        </a:p>
      </dgm:t>
    </dgm:pt>
    <dgm:pt modelId="{B8F419C5-73BF-49DC-BA83-F1EA6C931F6A}" type="pres">
      <dgm:prSet presAssocID="{E1DAD504-08C8-4F1F-B830-F813CA3B0AC5}" presName="linear" presStyleCnt="0">
        <dgm:presLayoutVars>
          <dgm:dir/>
          <dgm:animLvl val="lvl"/>
          <dgm:resizeHandles val="exact"/>
        </dgm:presLayoutVars>
      </dgm:prSet>
      <dgm:spPr/>
    </dgm:pt>
    <dgm:pt modelId="{CC0F48E9-8A5C-4CD1-AD58-489D002AF0BA}" type="pres">
      <dgm:prSet presAssocID="{89830484-EC99-4F35-A7DA-6AA8FFB90F6D}" presName="parentLin" presStyleCnt="0"/>
      <dgm:spPr/>
    </dgm:pt>
    <dgm:pt modelId="{5D06922E-9317-4B89-BF6C-721EE2FB082A}" type="pres">
      <dgm:prSet presAssocID="{89830484-EC99-4F35-A7DA-6AA8FFB90F6D}" presName="parentLeftMargin" presStyleLbl="node1" presStyleIdx="0" presStyleCnt="2"/>
      <dgm:spPr/>
    </dgm:pt>
    <dgm:pt modelId="{7268DA81-15AE-44AE-A4BC-BC0752C3E20F}" type="pres">
      <dgm:prSet presAssocID="{89830484-EC99-4F35-A7DA-6AA8FFB90F6D}" presName="parentText" presStyleLbl="node1" presStyleIdx="0" presStyleCnt="2" custScaleX="126826" custLinFactNeighborX="12797" custLinFactNeighborY="-2511">
        <dgm:presLayoutVars>
          <dgm:chMax val="0"/>
          <dgm:bulletEnabled val="1"/>
        </dgm:presLayoutVars>
      </dgm:prSet>
      <dgm:spPr/>
    </dgm:pt>
    <dgm:pt modelId="{BC7278AD-3047-45F1-A9B6-155B3A19DE19}" type="pres">
      <dgm:prSet presAssocID="{89830484-EC99-4F35-A7DA-6AA8FFB90F6D}" presName="negativeSpace" presStyleCnt="0"/>
      <dgm:spPr/>
    </dgm:pt>
    <dgm:pt modelId="{78593EBA-6DDC-4A08-9CCC-FFF75A76FC71}" type="pres">
      <dgm:prSet presAssocID="{89830484-EC99-4F35-A7DA-6AA8FFB90F6D}" presName="childText" presStyleLbl="conFgAcc1" presStyleIdx="0" presStyleCnt="2">
        <dgm:presLayoutVars>
          <dgm:bulletEnabled val="1"/>
        </dgm:presLayoutVars>
      </dgm:prSet>
      <dgm:spPr>
        <a:noFill/>
      </dgm:spPr>
    </dgm:pt>
    <dgm:pt modelId="{6F22970E-CBCE-46D8-B2ED-9803FD778A6D}" type="pres">
      <dgm:prSet presAssocID="{B7C414B3-AAE1-4CA9-90CA-B76914D4B71D}" presName="spaceBetweenRectangles" presStyleCnt="0"/>
      <dgm:spPr/>
    </dgm:pt>
    <dgm:pt modelId="{C891E340-347C-4175-9B00-0F6557E2D73F}" type="pres">
      <dgm:prSet presAssocID="{65675CBF-7EC2-4320-BDD9-699BDC74589D}" presName="parentLin" presStyleCnt="0"/>
      <dgm:spPr/>
    </dgm:pt>
    <dgm:pt modelId="{5DFFD226-39B4-480B-951E-BC0CF9A4E5E8}" type="pres">
      <dgm:prSet presAssocID="{65675CBF-7EC2-4320-BDD9-699BDC74589D}" presName="parentLeftMargin" presStyleLbl="node1" presStyleIdx="0" presStyleCnt="2"/>
      <dgm:spPr/>
    </dgm:pt>
    <dgm:pt modelId="{93CBA2C0-02D5-4631-B6D4-735FFB5CFE8E}" type="pres">
      <dgm:prSet presAssocID="{65675CBF-7EC2-4320-BDD9-699BDC74589D}" presName="parentText" presStyleLbl="node1" presStyleIdx="1" presStyleCnt="2" custScaleX="125276" custScaleY="54535" custLinFactNeighborX="-5120" custLinFactNeighborY="2507">
        <dgm:presLayoutVars>
          <dgm:chMax val="0"/>
          <dgm:bulletEnabled val="1"/>
        </dgm:presLayoutVars>
      </dgm:prSet>
      <dgm:spPr/>
    </dgm:pt>
    <dgm:pt modelId="{1F2C6699-1B1F-4511-9232-D404C8691E58}" type="pres">
      <dgm:prSet presAssocID="{65675CBF-7EC2-4320-BDD9-699BDC74589D}" presName="negativeSpace" presStyleCnt="0"/>
      <dgm:spPr/>
    </dgm:pt>
    <dgm:pt modelId="{C3246E60-8F35-461E-9096-DFB9B7B6B5D8}" type="pres">
      <dgm:prSet presAssocID="{65675CBF-7EC2-4320-BDD9-699BDC74589D}" presName="childText" presStyleLbl="conFgAcc1" presStyleIdx="1" presStyleCnt="2">
        <dgm:presLayoutVars>
          <dgm:bulletEnabled val="1"/>
        </dgm:presLayoutVars>
      </dgm:prSet>
      <dgm:spPr>
        <a:noFill/>
      </dgm:spPr>
    </dgm:pt>
  </dgm:ptLst>
  <dgm:cxnLst>
    <dgm:cxn modelId="{3C04332E-1EC3-4147-820C-00FF31CFB791}" type="presOf" srcId="{89830484-EC99-4F35-A7DA-6AA8FFB90F6D}" destId="{5D06922E-9317-4B89-BF6C-721EE2FB082A}" srcOrd="0" destOrd="0" presId="urn:microsoft.com/office/officeart/2005/8/layout/list1"/>
    <dgm:cxn modelId="{F4CE5E3E-071C-4BFF-A1D2-99889815B0E4}" srcId="{E1DAD504-08C8-4F1F-B830-F813CA3B0AC5}" destId="{65675CBF-7EC2-4320-BDD9-699BDC74589D}" srcOrd="1" destOrd="0" parTransId="{FBB48068-A6F9-4D03-9F52-BAA838468C39}" sibTransId="{ED33D22D-8E55-49B3-ACD9-844BB6293B21}"/>
    <dgm:cxn modelId="{8267A561-C03C-4DAA-BD0E-0FE5BE0CE0B6}" srcId="{E1DAD504-08C8-4F1F-B830-F813CA3B0AC5}" destId="{89830484-EC99-4F35-A7DA-6AA8FFB90F6D}" srcOrd="0" destOrd="0" parTransId="{88888CCC-74A5-4963-9670-917F19E86818}" sibTransId="{B7C414B3-AAE1-4CA9-90CA-B76914D4B71D}"/>
    <dgm:cxn modelId="{FFACBB4B-2637-4885-9A89-C9AAD0675256}" type="presOf" srcId="{E1DAD504-08C8-4F1F-B830-F813CA3B0AC5}" destId="{B8F419C5-73BF-49DC-BA83-F1EA6C931F6A}" srcOrd="0" destOrd="0" presId="urn:microsoft.com/office/officeart/2005/8/layout/list1"/>
    <dgm:cxn modelId="{24821BA4-4183-42A6-A81C-966B57AD3ABE}" type="presOf" srcId="{89830484-EC99-4F35-A7DA-6AA8FFB90F6D}" destId="{7268DA81-15AE-44AE-A4BC-BC0752C3E20F}" srcOrd="1" destOrd="0" presId="urn:microsoft.com/office/officeart/2005/8/layout/list1"/>
    <dgm:cxn modelId="{802FE5C6-9034-4EA4-92BB-8747D8670B2A}" type="presOf" srcId="{65675CBF-7EC2-4320-BDD9-699BDC74589D}" destId="{5DFFD226-39B4-480B-951E-BC0CF9A4E5E8}" srcOrd="0" destOrd="0" presId="urn:microsoft.com/office/officeart/2005/8/layout/list1"/>
    <dgm:cxn modelId="{484FE9F2-4675-4B6A-A08F-D0BD42446207}" type="presOf" srcId="{65675CBF-7EC2-4320-BDD9-699BDC74589D}" destId="{93CBA2C0-02D5-4631-B6D4-735FFB5CFE8E}" srcOrd="1" destOrd="0" presId="urn:microsoft.com/office/officeart/2005/8/layout/list1"/>
    <dgm:cxn modelId="{4B0D1748-3908-4D0F-BBF2-D063DCB850F0}" type="presParOf" srcId="{B8F419C5-73BF-49DC-BA83-F1EA6C931F6A}" destId="{CC0F48E9-8A5C-4CD1-AD58-489D002AF0BA}" srcOrd="0" destOrd="0" presId="urn:microsoft.com/office/officeart/2005/8/layout/list1"/>
    <dgm:cxn modelId="{31CCA3F2-6135-49FA-BA46-C1C5A18C6599}" type="presParOf" srcId="{CC0F48E9-8A5C-4CD1-AD58-489D002AF0BA}" destId="{5D06922E-9317-4B89-BF6C-721EE2FB082A}" srcOrd="0" destOrd="0" presId="urn:microsoft.com/office/officeart/2005/8/layout/list1"/>
    <dgm:cxn modelId="{787067C9-84A6-4611-9D7C-D3ED8F9C68E9}" type="presParOf" srcId="{CC0F48E9-8A5C-4CD1-AD58-489D002AF0BA}" destId="{7268DA81-15AE-44AE-A4BC-BC0752C3E20F}" srcOrd="1" destOrd="0" presId="urn:microsoft.com/office/officeart/2005/8/layout/list1"/>
    <dgm:cxn modelId="{F64BF166-573D-4189-94BE-CB78D688092E}" type="presParOf" srcId="{B8F419C5-73BF-49DC-BA83-F1EA6C931F6A}" destId="{BC7278AD-3047-45F1-A9B6-155B3A19DE19}" srcOrd="1" destOrd="0" presId="urn:microsoft.com/office/officeart/2005/8/layout/list1"/>
    <dgm:cxn modelId="{EC7804D6-90E1-4972-B6B0-BD52D17A80DB}" type="presParOf" srcId="{B8F419C5-73BF-49DC-BA83-F1EA6C931F6A}" destId="{78593EBA-6DDC-4A08-9CCC-FFF75A76FC71}" srcOrd="2" destOrd="0" presId="urn:microsoft.com/office/officeart/2005/8/layout/list1"/>
    <dgm:cxn modelId="{E84B6864-ACA7-439F-ACBA-C439A56EAF4A}" type="presParOf" srcId="{B8F419C5-73BF-49DC-BA83-F1EA6C931F6A}" destId="{6F22970E-CBCE-46D8-B2ED-9803FD778A6D}" srcOrd="3" destOrd="0" presId="urn:microsoft.com/office/officeart/2005/8/layout/list1"/>
    <dgm:cxn modelId="{A61950B3-0A73-4638-B372-EC39329D5648}" type="presParOf" srcId="{B8F419C5-73BF-49DC-BA83-F1EA6C931F6A}" destId="{C891E340-347C-4175-9B00-0F6557E2D73F}" srcOrd="4" destOrd="0" presId="urn:microsoft.com/office/officeart/2005/8/layout/list1"/>
    <dgm:cxn modelId="{54B93680-2EF0-4779-8633-1E09048D9C8E}" type="presParOf" srcId="{C891E340-347C-4175-9B00-0F6557E2D73F}" destId="{5DFFD226-39B4-480B-951E-BC0CF9A4E5E8}" srcOrd="0" destOrd="0" presId="urn:microsoft.com/office/officeart/2005/8/layout/list1"/>
    <dgm:cxn modelId="{E90557BB-7BA8-4B6D-845B-E0400884F01D}" type="presParOf" srcId="{C891E340-347C-4175-9B00-0F6557E2D73F}" destId="{93CBA2C0-02D5-4631-B6D4-735FFB5CFE8E}" srcOrd="1" destOrd="0" presId="urn:microsoft.com/office/officeart/2005/8/layout/list1"/>
    <dgm:cxn modelId="{B22E18D5-52D3-48B5-83FA-180BB9413B3A}" type="presParOf" srcId="{B8F419C5-73BF-49DC-BA83-F1EA6C931F6A}" destId="{1F2C6699-1B1F-4511-9232-D404C8691E58}" srcOrd="5" destOrd="0" presId="urn:microsoft.com/office/officeart/2005/8/layout/list1"/>
    <dgm:cxn modelId="{DC608E42-6139-442E-A0E0-F17C24F68DCC}" type="presParOf" srcId="{B8F419C5-73BF-49DC-BA83-F1EA6C931F6A}" destId="{C3246E60-8F35-461E-9096-DFB9B7B6B5D8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93EBA-6DDC-4A08-9CCC-FFF75A76FC71}">
      <dsp:nvSpPr>
        <dsp:cNvPr id="0" name=""/>
        <dsp:cNvSpPr/>
      </dsp:nvSpPr>
      <dsp:spPr>
        <a:xfrm>
          <a:off x="0" y="507606"/>
          <a:ext cx="11391472" cy="756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8DA81-15AE-44AE-A4BC-BC0752C3E20F}">
      <dsp:nvSpPr>
        <dsp:cNvPr id="0" name=""/>
        <dsp:cNvSpPr/>
      </dsp:nvSpPr>
      <dsp:spPr>
        <a:xfrm>
          <a:off x="540411" y="51416"/>
          <a:ext cx="10113143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399" tIns="0" rIns="3013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Calibri" panose="020F0502020204030204" pitchFamily="34" charset="0"/>
              <a:cs typeface="Times New Roman" panose="02020603050405020304" pitchFamily="18" charset="0"/>
            </a:rPr>
            <a:t>Citações – influência: </a:t>
          </a:r>
          <a:r>
            <a:rPr lang="pt-BR" sz="2000" kern="1200" dirty="0">
              <a:latin typeface="Calibri" panose="020F0502020204030204" pitchFamily="34" charset="0"/>
              <a:cs typeface="Times New Roman" panose="02020603050405020304" pitchFamily="18" charset="0"/>
            </a:rPr>
            <a:t>número médio de vezes que o trabalho publicado Scopus de uma universidade é citado por acadêmicos em todo o mundo em trabalhos Scopus.</a:t>
          </a:r>
          <a:endParaRPr lang="pt-BR" sz="2000" kern="1200" dirty="0"/>
        </a:p>
      </dsp:txBody>
      <dsp:txXfrm>
        <a:off x="583642" y="94647"/>
        <a:ext cx="10026681" cy="799138"/>
      </dsp:txXfrm>
    </dsp:sp>
    <dsp:sp modelId="{C3246E60-8F35-461E-9096-DFB9B7B6B5D8}">
      <dsp:nvSpPr>
        <dsp:cNvPr id="0" name=""/>
        <dsp:cNvSpPr/>
      </dsp:nvSpPr>
      <dsp:spPr>
        <a:xfrm>
          <a:off x="0" y="2192128"/>
          <a:ext cx="11391472" cy="756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BA2C0-02D5-4631-B6D4-735FFB5CFE8E}">
      <dsp:nvSpPr>
        <dsp:cNvPr id="0" name=""/>
        <dsp:cNvSpPr/>
      </dsp:nvSpPr>
      <dsp:spPr>
        <a:xfrm>
          <a:off x="540411" y="1447808"/>
          <a:ext cx="10074629" cy="1209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399" tIns="0" rIns="3013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Calibri" panose="020F0502020204030204" pitchFamily="34" charset="0"/>
              <a:cs typeface="Times New Roman" panose="02020603050405020304" pitchFamily="18" charset="0"/>
            </a:rPr>
            <a:t>Pesquisa - produtividade: </a:t>
          </a:r>
          <a:r>
            <a:rPr lang="pt-BR" sz="2000" kern="1200" dirty="0">
              <a:latin typeface="Calibri" panose="020F0502020204030204" pitchFamily="34" charset="0"/>
              <a:cs typeface="Times New Roman" panose="02020603050405020304" pitchFamily="18" charset="0"/>
            </a:rPr>
            <a:t>conta-se o volume de produção acadêmica, incluindo artigos, resenhas, anais de conferências, livros e capítulos de livros indexados pelo banco de dados Scopus da Elsevier por acadêmico, dimensionados para tamanho institucional e normalizados por assunto. </a:t>
          </a:r>
          <a:endParaRPr lang="pt-BR" sz="2000" kern="1200" dirty="0"/>
        </a:p>
      </dsp:txBody>
      <dsp:txXfrm>
        <a:off x="599445" y="1506842"/>
        <a:ext cx="9956561" cy="1091254"/>
      </dsp:txXfrm>
    </dsp:sp>
    <dsp:sp modelId="{4A784665-BD77-4952-88A8-68DCB5D2DAF5}">
      <dsp:nvSpPr>
        <dsp:cNvPr id="0" name=""/>
        <dsp:cNvSpPr/>
      </dsp:nvSpPr>
      <dsp:spPr>
        <a:xfrm>
          <a:off x="0" y="3552928"/>
          <a:ext cx="11391472" cy="756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467EE-71D7-452D-A8FB-E6188CC36E44}">
      <dsp:nvSpPr>
        <dsp:cNvPr id="0" name=""/>
        <dsp:cNvSpPr/>
      </dsp:nvSpPr>
      <dsp:spPr>
        <a:xfrm>
          <a:off x="569573" y="3110128"/>
          <a:ext cx="1010198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399" tIns="0" rIns="3013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Calibri" panose="020F0502020204030204" pitchFamily="34" charset="0"/>
              <a:cs typeface="Times New Roman" panose="02020603050405020304" pitchFamily="18" charset="0"/>
            </a:rPr>
            <a:t>Internacional: c</a:t>
          </a:r>
          <a:r>
            <a:rPr lang="pt-BR" sz="2000" kern="1200" dirty="0">
              <a:latin typeface="Calibri" panose="020F0502020204030204" pitchFamily="34" charset="0"/>
              <a:cs typeface="Times New Roman" panose="02020603050405020304" pitchFamily="18" charset="0"/>
            </a:rPr>
            <a:t>alcula-se a proporção do total de publicações de pesquisa de uma universidade que tem pelo menos um coautor internacional.</a:t>
          </a:r>
          <a:endParaRPr lang="pt-BR" sz="2000" kern="1200" dirty="0"/>
        </a:p>
      </dsp:txBody>
      <dsp:txXfrm>
        <a:off x="612804" y="3153359"/>
        <a:ext cx="1001551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93EBA-6DDC-4A08-9CCC-FFF75A76FC71}">
      <dsp:nvSpPr>
        <dsp:cNvPr id="0" name=""/>
        <dsp:cNvSpPr/>
      </dsp:nvSpPr>
      <dsp:spPr>
        <a:xfrm>
          <a:off x="0" y="655342"/>
          <a:ext cx="11275980" cy="1108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8DA81-15AE-44AE-A4BC-BC0752C3E20F}">
      <dsp:nvSpPr>
        <dsp:cNvPr id="0" name=""/>
        <dsp:cNvSpPr/>
      </dsp:nvSpPr>
      <dsp:spPr>
        <a:xfrm>
          <a:off x="635948" y="0"/>
          <a:ext cx="10010612" cy="129888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44" tIns="0" rIns="29834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Calibri" panose="020F0502020204030204" pitchFamily="34" charset="0"/>
              <a:cs typeface="Times New Roman" panose="02020603050405020304" pitchFamily="18" charset="0"/>
            </a:rPr>
            <a:t>Rede internacional de pesquisa: </a:t>
          </a:r>
          <a:r>
            <a:rPr lang="pt-BR" sz="2000" kern="1200" dirty="0">
              <a:latin typeface="Calibri" panose="020F0502020204030204" pitchFamily="34" charset="0"/>
              <a:cs typeface="Times New Roman" panose="02020603050405020304" pitchFamily="18" charset="0"/>
            </a:rPr>
            <a:t>Usando dados fornecidos pelo Scopus, este indicador avalia o grau de abertura internacional em termos de colaboração em pesquisa para cada instituição avaliada.</a:t>
          </a:r>
          <a:endParaRPr lang="pt-BR" sz="2000" kern="1200" dirty="0"/>
        </a:p>
      </dsp:txBody>
      <dsp:txXfrm>
        <a:off x="699354" y="63406"/>
        <a:ext cx="9883800" cy="1172068"/>
      </dsp:txXfrm>
    </dsp:sp>
    <dsp:sp modelId="{C3246E60-8F35-461E-9096-DFB9B7B6B5D8}">
      <dsp:nvSpPr>
        <dsp:cNvPr id="0" name=""/>
        <dsp:cNvSpPr/>
      </dsp:nvSpPr>
      <dsp:spPr>
        <a:xfrm>
          <a:off x="0" y="2651182"/>
          <a:ext cx="11275980" cy="1108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BA2C0-02D5-4631-B6D4-735FFB5CFE8E}">
      <dsp:nvSpPr>
        <dsp:cNvPr id="0" name=""/>
        <dsp:cNvSpPr/>
      </dsp:nvSpPr>
      <dsp:spPr>
        <a:xfrm>
          <a:off x="534932" y="2034304"/>
          <a:ext cx="9888267" cy="129888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44" tIns="0" rIns="29834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Calibri" panose="020F0502020204030204" pitchFamily="34" charset="0"/>
              <a:cs typeface="Times New Roman" panose="02020603050405020304" pitchFamily="18" charset="0"/>
            </a:rPr>
            <a:t>Reputação Acadêmica:  </a:t>
          </a:r>
          <a:r>
            <a:rPr lang="pt-BR" sz="2000" kern="1200" dirty="0">
              <a:latin typeface="Calibri" panose="020F0502020204030204" pitchFamily="34" charset="0"/>
              <a:cs typeface="Times New Roman" panose="02020603050405020304" pitchFamily="18" charset="0"/>
            </a:rPr>
            <a:t>Retirado da pesquisa anual realizada pela QS destinada a avaliar as percepções dos acadêmicos de todo o mundo sobre as melhores instituições em termos de pesquisa. </a:t>
          </a:r>
          <a:endParaRPr lang="pt-BR" sz="2000" kern="1200" dirty="0"/>
        </a:p>
      </dsp:txBody>
      <dsp:txXfrm>
        <a:off x="598338" y="2097710"/>
        <a:ext cx="9761455" cy="1172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93EBA-6DDC-4A08-9CCC-FFF75A76FC71}">
      <dsp:nvSpPr>
        <dsp:cNvPr id="0" name=""/>
        <dsp:cNvSpPr/>
      </dsp:nvSpPr>
      <dsp:spPr>
        <a:xfrm>
          <a:off x="0" y="821838"/>
          <a:ext cx="9221674" cy="1386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8DA81-15AE-44AE-A4BC-BC0752C3E20F}">
      <dsp:nvSpPr>
        <dsp:cNvPr id="0" name=""/>
        <dsp:cNvSpPr/>
      </dsp:nvSpPr>
      <dsp:spPr>
        <a:xfrm>
          <a:off x="520088" y="0"/>
          <a:ext cx="8186836" cy="162360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90" tIns="0" rIns="2439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cs typeface="Times New Roman" panose="02020603050405020304" pitchFamily="18" charset="0"/>
            </a:rPr>
            <a:t>Proporção de recursos de pesquisa e os recursos destinados à pesquisa sobre </a:t>
          </a:r>
          <a:r>
            <a:rPr lang="pt-BR" sz="2000" kern="12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sustentabilidade considerando o </a:t>
          </a:r>
          <a:r>
            <a:rPr lang="pt-BR" sz="2000" kern="1200" dirty="0">
              <a:solidFill>
                <a:schemeClr val="bg1"/>
              </a:solidFill>
              <a:latin typeface="Söhne"/>
            </a:rPr>
            <a:t>impacto ambiental, social e econômico de uma empresa ou organização. </a:t>
          </a:r>
          <a:endParaRPr lang="pt-BR" sz="2000" kern="1200" dirty="0">
            <a:solidFill>
              <a:schemeClr val="bg1"/>
            </a:solidFill>
          </a:endParaRPr>
        </a:p>
      </dsp:txBody>
      <dsp:txXfrm>
        <a:off x="599346" y="79258"/>
        <a:ext cx="8028320" cy="1465084"/>
      </dsp:txXfrm>
    </dsp:sp>
    <dsp:sp modelId="{C3246E60-8F35-461E-9096-DFB9B7B6B5D8}">
      <dsp:nvSpPr>
        <dsp:cNvPr id="0" name=""/>
        <dsp:cNvSpPr/>
      </dsp:nvSpPr>
      <dsp:spPr>
        <a:xfrm>
          <a:off x="0" y="2578469"/>
          <a:ext cx="9221674" cy="1386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BA2C0-02D5-4631-B6D4-735FFB5CFE8E}">
      <dsp:nvSpPr>
        <dsp:cNvPr id="0" name=""/>
        <dsp:cNvSpPr/>
      </dsp:nvSpPr>
      <dsp:spPr>
        <a:xfrm>
          <a:off x="437476" y="2545542"/>
          <a:ext cx="8086781" cy="88543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90" tIns="0" rIns="2439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" panose="020F0502020204030204" pitchFamily="34" charset="0"/>
              <a:cs typeface="Times New Roman" panose="02020603050405020304" pitchFamily="18" charset="0"/>
            </a:rPr>
            <a:t>Eventos sobre sustentabilidade</a:t>
          </a:r>
          <a:endParaRPr lang="pt-BR" sz="2000" kern="1200" dirty="0"/>
        </a:p>
      </dsp:txBody>
      <dsp:txXfrm>
        <a:off x="480699" y="2588765"/>
        <a:ext cx="8000335" cy="79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FFD8A-C3AC-4394-B8F6-2DF51105CE29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21526-D731-44EE-B643-69DB6F4E5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44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Total 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Distribuição de respostas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No quesito "divulgação de oportunidades (bolsas no exterior, eventos científicos e afins)" como você avalia o incentivo para o desenvolvimento de pesquisa no âmbito do PPG?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 quesito "participação em eventos científicos" como você avalia o incentivo para o desenvolvimento de pesquisa no âmbito do PPG?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à "infraestrutura disponível", como você avalia o incentivo para o desenvolvimento de pesquisa no âmbito do PPG?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ao "site do programa", sua percepção sobre a divulgação de atividades de pesquisa do PPG pode ser classificada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Sobre a “apresentação gráfica do site", você considera a qualidade do site do PPG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Considero a "qualidade do site" do PPG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Em relação à "disponibilidade de informações do site", você considera a qualidade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à "visibilidade do programa de PPG do site", você considera a qualidade 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à "navegabilidade do site", você considera a qualidade do site PPG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à "atualização do site do PPG", você considera a qualidade 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 divulgação das atividades de pesquisa do PPG no âmbito das "listas de e-mail" é por você considerada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Nas "redes sociais (Facebook/Instagram)" a divulgação de atividades de pesquisa do PPG pode ser classificada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O funcionamento do(s) laboratório(s) que são utilizados por docentes/discentes do PPG no quesito "disponibilidade e condição dos equipamentos" pode ser classificado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 funcionamento do(s) laboratório(s) que são utilizados por docentes/discentes do PPG no quesito "disponibilidade de materiais de consumo" pode ser classificado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 funcionamento do(s) laboratório(s) que são utilizados por docentes/discentes do PPG no quesito "apoio de técnico especializado" pode ser classificado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 funcionamento do(s) laboratório(s) que são utilizados por docentes/discentes do PPG no quesito "espaço físico disponível" pode ser classificado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 quesito "qualidade do atendimento", o funcionamento da secretaria do PPG se classifica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 quesito "horário de atendimento", o funcionamento da secretaria do PPG se classifica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No quesito "disponibilidade de informações", o funcionamento da secretaria do PPG se classifica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Atividade profissional antes do ingresso no PPG: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Atividade profissional após conclusão do PPG: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Se você está em atividade profissional após conclusão do PPG, indique o tipo de Instituição: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Se você estava em atividade profissional antes do ingresso no PPG, indique o tipo de Instituição: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Seu plano de cargo e salário melhorou após a sua titulação?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1526-D731-44EE-B643-69DB6F4E5DB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79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27798-3FA3-4BE6-9CA9-A4F934D2D91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19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pivotTable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Em relação à "disponibilidade compatível com os créditos exigidos", você avalia o conjunto de disciplinas/seminários ofertadas pelo PPG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à "pertinência com a área", você avalia o conjunto de disciplinas/seminários ofertadas pelo PPG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à "qualidade e atualidade dos conteúdos", você avalia o conjunto de disciplinas/seminários ofertadas pelo PPG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à "aplicabilidade para a pesquisa", você avalia o conjunto de disciplinas/seminários ofertadas pelo PPG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ao "nível de profundidade dos conteúdos", você avalia o conjunto de disciplinas/seminários ofertadas pelo PPG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à "oferta de disciplinas em inglês", você avalia o conjunto de disciplinas/seminários ofertadas pelo seu PPG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No quesito "número de orientadores disponíveis" no quadro de docentes do seu PPG, você considera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 quesito "conhecimento e atualização do orientador" do quadro de docentes do seu PPG, você considera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 quesito "disponibilidade do docente para atividades de orientação" do quadro de docentes do seu PPG, você considera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ao "processo seletivo" de seu PPG, você considera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ao "planejamento" de seu PPG, você considera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ao "regimento" de seu PPG, você considera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Em relação à "divulgação" de  Bolsas de seu PPG, você considera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ao "processo seletivo" de  Bolsas de seu PPG, você considera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à "disponibilidade" de  Bolsas de seu PPG, você considera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 funcionamento do(s) laboratório(s) que são utilizados por docentes/discentes do PPG no quesito "disponibilidade de materiais de consumo" pode ser classificado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 funcionamento do(s) laboratório(s) que são utilizados por docentes/discentes do PPG no quesito "disponibilidade e condição dos equipamentos" pode ser classificado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 funcionamento do(s) laboratório(s) que são utilizados por docentes/discentes do PPG no quesito "apoio de técnico especializado" pode ser classificado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O funcionamento do(s) laboratório(s) que são utilizados por docentes/discentes do PPG no quesito "segurança" pode ser classificado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 funcionamento do(s) laboratório(s) que são utilizados por docentes/discentes do PPG no quesito "espaço físico disponível" pode ser classificado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 quesito "qualidade do atendimento", o funcionamento da secretaria do PPG se classifica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 quesito "disponibilidade de informações", o funcionamento da secretaria do PPG se classifica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 quesito "horário de atendimento", o funcionamento da secretaria do PPG se classifica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Considero a "qualidade do site" do PPG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Em relação à "navegabilidade do site" do PPG, você considera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Sobre a “apresentação gráfica” do site do PPG, você considera 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à "disponibilidade de informações" do site do PPG, você considera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à "atualização do site" do PPG, você considera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à "visibilidade do programa" no site do PPG, você considera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Em relação à "pertinência com a área" você considera que as disciplinas e os seminários ofertados pelo PPG podem ser considerados: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Diante da "disponibilidade compatível com os créditos exigidos", você considera que as disciplinas e os seminários ofertados pelo seu PPG 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à "aplicabilidade para a pesquisa", você considera que as disciplinas e os seminários ofertados pelo seu PPG: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Em relação ao "planejamento" de seu Programa de Pós-Graduação, você considera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 "processo seletivo do PPG" pode ser considerado por você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 "processo seletivo de bolsas no PPG" pode ser considerado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O "regimento" do PPG pode ser classificado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As  "regras de credenciamento/recredenciamento" do PPG podem ser consideradas como: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Como é a sua interação com outros grupos de pesquisa  na "UNIVALI"?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Como é a sua interação com outros grupos de pesquisa no "país"?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Como é a sua interação com outros grupos de pesquisa  no "exterior"?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 quesito "bolsas para discentes" como você avalia o incentivo para o desenvolvimento de pesquisa no âmbito do PPG?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9A420-754C-4241-8E90-2AE04A57C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4C0885-A0B5-49F3-BDF0-EAB4B56DC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93EA51-62F2-4703-93EE-28561E13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FBDC-A1A4-429C-BAC6-B91CFC4726DF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EC4DC0-15EB-4B06-BB98-8A56F8F2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508FE2-23BC-4362-B3EA-74BF453E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DE1-2A80-455C-9020-448212890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29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81EA7-22FD-410D-B6AE-B92852F1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23C445-271F-48AE-90F0-9151ADD7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DC4676-5364-44DE-A3CC-2D682673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FBDC-A1A4-429C-BAC6-B91CFC4726DF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886F42-3727-4D31-8BF2-3393BF22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71AF91-2B5E-4CD7-A742-958930B7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DE1-2A80-455C-9020-448212890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662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A70EC-2361-436E-9941-6E639327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B665B2-379B-4DFB-8F97-83E54C34F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FC689C-4783-4300-87A4-F571921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FBDC-A1A4-429C-BAC6-B91CFC4726DF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0F7EFF-B8BA-4DFD-8432-A9D43B4F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3BCD9C-2CA8-4327-A1F5-6BA07033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DE1-2A80-455C-9020-448212890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516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A3C49-5881-4D50-84CA-65E5AC8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50F515-DB4E-4D17-9F2C-BA187E34F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2FB34C-F624-490C-A546-AFC60F2CF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5721E1-BBD6-40FC-AE79-3810811B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FBDC-A1A4-429C-BAC6-B91CFC4726DF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E9EEDB-30A1-4139-BF57-25D66841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3FBD28-4C4D-4156-BBA5-808262B1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DE1-2A80-455C-9020-448212890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455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B11DA-43DE-4468-8790-1DBCF032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626730-F7CF-4E7E-B1B3-3FFF504F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C1DE4C-8AC7-46F8-8006-B42E23494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57EFD8A-0CDA-4273-885F-BC49A242E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5794E1-60E4-49A9-8CDB-03869709F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B03650B-0875-434E-BE92-26DB35F9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FBDC-A1A4-429C-BAC6-B91CFC4726DF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9D8CDF8-FB26-4D74-A405-61C041CD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B387A34-57B4-4F3D-9B39-EAB03FA0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DE1-2A80-455C-9020-448212890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15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7F434-F108-4F75-9654-9AD3AFEE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3EBBC2-FCB3-4A24-B94B-03E66426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FBDC-A1A4-429C-BAC6-B91CFC4726DF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5294056-DEDE-4C29-818C-7DFA9BFD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6004A6-05AD-46D0-A6F1-F8B977AB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DE1-2A80-455C-9020-448212890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043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5A8F893-A8D9-4F70-B9E0-E9686DFE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FBDC-A1A4-429C-BAC6-B91CFC4726DF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1862257-A1FF-4563-AF41-6C1DD49B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78D2E3-19C0-4946-AAF1-73B36DBA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DE1-2A80-455C-9020-448212890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742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6BE7C-EEEB-4918-AA66-3F468224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CFD429-B048-41CE-A86B-938F60E71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B5A32F-F434-410B-835D-2FD112FB3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1AF281-EBB3-4C59-8745-C6DD053D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FBDC-A1A4-429C-BAC6-B91CFC4726DF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804FD3-4C1F-48F0-BEEE-8CC8EA9D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62AF76-374D-4404-8833-B3594D29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DE1-2A80-455C-9020-448212890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11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B3847-B7C9-44E5-BEE4-1628F057B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61446E5-D40F-499D-8D27-DEDF2B379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890A9C-7E5D-46E5-85D0-202CAE287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0C23C4-38CD-405C-8EDB-474D44FF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FBDC-A1A4-429C-BAC6-B91CFC4726DF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75D0D6-A172-43F2-A78C-90EFEE6D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64A86F-8A98-4248-AD24-2E9DC8A3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DE1-2A80-455C-9020-448212890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274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D6AC5-B127-4D0F-B9FA-2ACB20C1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40729A-82B5-4430-8FFD-65A7CD7D4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196383-00BF-4042-89A5-67885F72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FBDC-A1A4-429C-BAC6-B91CFC4726DF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39FEF9-4F08-461D-8357-8A284568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E18E86-1FD5-41B4-AC26-97865DCE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DE1-2A80-455C-9020-448212890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894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AAD55E-7C0E-42B2-943D-58D193B72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B65BAB-3068-49CC-A738-266A6EF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090719-CE19-458A-9D90-56F66DEF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FBDC-A1A4-429C-BAC6-B91CFC4726DF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F6313F-9F09-4718-8E54-2E233FBF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C29526-B2E3-4F18-A0A9-00031EE1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DE1-2A80-455C-9020-448212890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91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3F1D2A-405F-410F-B46B-46E08A69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323064-28CF-41DD-8931-9B2DBF54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7A63BB-6BF8-4F0D-A9E0-06914AEF8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8FBDC-A1A4-429C-BAC6-B91CFC4726DF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C4607E-F342-46B8-A169-5EA440E2E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D3D92B-AC07-4EB4-8E14-4F7FAAF21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D2DE1-2A80-455C-9020-4482128909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16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b1102a6-2f68-465e-aa57-641032226ede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b1102a6-2f68-465e-aa57-641032226ede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b1102a6-2f68-465e-aa57-641032226ede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hyperlink" Target="https://app.powerbi.com/groups/me/reports/cb1102a6-2f68-465e-aa57-641032226ede/?pbi_source=PowerPoin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b1102a6-2f68-465e-aa57-641032226ede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b1102a6-2f68-465e-aa57-641032226ede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0.jpeg"/><Relationship Id="rId7" Type="http://schemas.openxmlformats.org/officeDocument/2006/relationships/image" Target="../media/image27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4.png"/><Relationship Id="rId9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27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b1102a6-2f68-465e-aa57-641032226ed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b1102a6-2f68-465e-aa57-641032226ed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b1102a6-2f68-465e-aa57-641032226ed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b1102a6-2f68-465e-aa57-641032226ed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b1102a6-2f68-465e-aa57-641032226ed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b1102a6-2f68-465e-aa57-641032226ed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b1102a6-2f68-465e-aa57-641032226ede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cb1102a6-2f68-465e-aa57-641032226ede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Por que ter relatórios gerenciais na clínica médica? | Blog ProDoctor">
            <a:extLst>
              <a:ext uri="{FF2B5EF4-FFF2-40B4-BE49-F238E27FC236}">
                <a16:creationId xmlns:a16="http://schemas.microsoft.com/office/drawing/2014/main" id="{F17810EF-8838-DFB4-28A2-036F26FE7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9091" r="27954"/>
          <a:stretch/>
        </p:blipFill>
        <p:spPr bwMode="auto">
          <a:xfrm>
            <a:off x="3580806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5E0633E-D5A8-2786-842E-1E9300ED3B63}"/>
              </a:ext>
            </a:extLst>
          </p:cNvPr>
          <p:cNvSpPr txBox="1">
            <a:spLocks/>
          </p:cNvSpPr>
          <p:nvPr/>
        </p:nvSpPr>
        <p:spPr>
          <a:xfrm>
            <a:off x="524302" y="2555211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/>
              <a:t>Auto Avaliação</a:t>
            </a:r>
            <a:br>
              <a:rPr lang="pt-BR" sz="4800" b="1" dirty="0"/>
            </a:br>
            <a:br>
              <a:rPr lang="pt-BR" sz="4800" b="1" dirty="0"/>
            </a:br>
            <a:br>
              <a:rPr lang="pt-BR" sz="4800" b="1" dirty="0"/>
            </a:br>
            <a:endParaRPr lang="pt-BR" sz="480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881D567-7F59-BD6B-5EEB-A09CA7976E1B}"/>
              </a:ext>
            </a:extLst>
          </p:cNvPr>
          <p:cNvSpPr txBox="1">
            <a:spLocks/>
          </p:cNvSpPr>
          <p:nvPr/>
        </p:nvSpPr>
        <p:spPr>
          <a:xfrm>
            <a:off x="2" y="1257509"/>
            <a:ext cx="6095998" cy="1583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>
                <a:latin typeface="Castellar" panose="020A0402060406010301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Programa de Pós-Graduação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>
                <a:latin typeface="Castellar" panose="020A0402060406010301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Em Ciências Farmacêuticas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400" dirty="0">
              <a:latin typeface="Castellar" panose="020A0402060406010301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285D8C2-57EF-AFA9-5BDF-D17FF6989C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19" y="5855325"/>
            <a:ext cx="3636718" cy="118299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49CF43A-BA04-56FC-EB1F-809E2B5578DB}"/>
              </a:ext>
            </a:extLst>
          </p:cNvPr>
          <p:cNvSpPr/>
          <p:nvPr/>
        </p:nvSpPr>
        <p:spPr>
          <a:xfrm>
            <a:off x="1361748" y="325266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b="1" dirty="0"/>
              <a:t>Discente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b="1" dirty="0"/>
              <a:t>Docente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b="1" dirty="0"/>
              <a:t>Egresso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2784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O &quot;regimento&quot; do PPG pode ser classificado como: ,actionButton ,actionButton ,card ,As  &quot;regras de credenciamento/recredenciamento&quot; do PPG podem ser consideradas como: ,Como é a sua interação com outros grupos de pesquisa  na &quot;UNIVALI&quot;? ,Como é a sua interação com outros grupos de pesquisa no &quot;país&quot;? ,Como é a sua interação com outros grupos de pesquisa  no &quot;exterior&quot;? ,No quesito &quot;bolsas para discentes&quot; como você avalia o incentivo para o desenvolvimento de pesquisa no âmbito do PPG? ,slicer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246" t="6666" r="9153"/>
          <a:stretch/>
        </p:blipFill>
        <p:spPr>
          <a:xfrm>
            <a:off x="1756626" y="148745"/>
            <a:ext cx="10154325" cy="6626127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Docentes 2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188635B-2D83-503E-4AEB-5333A55AD3CF}"/>
              </a:ext>
            </a:extLst>
          </p:cNvPr>
          <p:cNvSpPr/>
          <p:nvPr/>
        </p:nvSpPr>
        <p:spPr>
          <a:xfrm>
            <a:off x="0" y="-10632"/>
            <a:ext cx="120147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E163426-26D9-8364-BF85-FEAE6ADA751D}"/>
              </a:ext>
            </a:extLst>
          </p:cNvPr>
          <p:cNvSpPr txBox="1"/>
          <p:nvPr/>
        </p:nvSpPr>
        <p:spPr>
          <a:xfrm rot="16200000">
            <a:off x="-355064" y="899581"/>
            <a:ext cx="246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Docente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44404176-9DDC-1CD8-0BF7-A1145A9269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396"/>
          <a:stretch/>
        </p:blipFill>
        <p:spPr>
          <a:xfrm>
            <a:off x="283946" y="5835049"/>
            <a:ext cx="824559" cy="10229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o quesito &quot;divulgação de oportunidades (bolsas no exterior, eventos científicos e afins)&quot; como você avalia o incentivo para o desenvolvimento de pesquisa no âmbito do PPG? ,actionButton ,actionButton ,card ,No quesito &quot;participação em eventos científicos&quot; como você avalia o incentivo para o desenvolvimento de pesquisa no âmbito do PPG? ,Em relação à &quot;infraestrutura disponível&quot;, como você avalia o incentivo para o desenvolvimento de pesquisa no âmbito do PPG? ,Em relação ao &quot;site do programa&quot;, sua percepção sobre a divulgação de atividades de pesquisa do PPG pode ser classificada como: ,Sobre a “apresentação gráfica do site&quot;, você considera a qualidade do site do PPG como: ,Considero a &quot;qualidade do site&quot; do PPG como: ,slicer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247" t="6666" r="8954"/>
          <a:stretch/>
        </p:blipFill>
        <p:spPr>
          <a:xfrm>
            <a:off x="1555370" y="118753"/>
            <a:ext cx="10352684" cy="6739247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Docentes 3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508E287-5D04-401D-C163-14329F9AFF5F}"/>
              </a:ext>
            </a:extLst>
          </p:cNvPr>
          <p:cNvSpPr/>
          <p:nvPr/>
        </p:nvSpPr>
        <p:spPr>
          <a:xfrm>
            <a:off x="0" y="-10632"/>
            <a:ext cx="120147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C848CB0-9A1E-E7A7-1FE3-F6E97838A9B4}"/>
              </a:ext>
            </a:extLst>
          </p:cNvPr>
          <p:cNvSpPr txBox="1"/>
          <p:nvPr/>
        </p:nvSpPr>
        <p:spPr>
          <a:xfrm rot="16200000">
            <a:off x="-355064" y="899581"/>
            <a:ext cx="246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Docente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EF83398-6ACB-24CC-4D3C-8BFA984417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396"/>
          <a:stretch/>
        </p:blipFill>
        <p:spPr>
          <a:xfrm>
            <a:off x="283946" y="5835049"/>
            <a:ext cx="824559" cy="10229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Em relação à &quot;disponibilidade de informações do site&quot;, você considera a qualidade como: ,actionButton ,actionButton ,card ,Em relação à &quot;visibilidade do programa de PPG do site&quot;, você considera a qualidade  como: ,Em relação à &quot;navegabilidade do site&quot;, você considera a qualidade do site PPG como: ,Em relação à &quot;atualização do site do PPG&quot;, você considera a qualidade  como: ,A divulgação das atividades de pesquisa do PPG no âmbito das &quot;listas de e-mail&quot; é por você considerada como: ,Nas &quot;redes sociais (Facebook/Instagram)&quot; a divulgação de atividades de pesquisa do PPG pode ser classificada como: ,slicer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048" t="6666" r="9153"/>
          <a:stretch/>
        </p:blipFill>
        <p:spPr>
          <a:xfrm>
            <a:off x="1567544" y="78409"/>
            <a:ext cx="10414660" cy="6779591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Docentes 4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8EBF3A1-B947-1CD9-0C72-8CE9592C0E61}"/>
              </a:ext>
            </a:extLst>
          </p:cNvPr>
          <p:cNvSpPr/>
          <p:nvPr/>
        </p:nvSpPr>
        <p:spPr>
          <a:xfrm>
            <a:off x="0" y="-10632"/>
            <a:ext cx="120147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3E6ACD-038B-28B4-AF51-26EA4040BA1D}"/>
              </a:ext>
            </a:extLst>
          </p:cNvPr>
          <p:cNvSpPr txBox="1"/>
          <p:nvPr/>
        </p:nvSpPr>
        <p:spPr>
          <a:xfrm rot="16200000">
            <a:off x="-355064" y="899581"/>
            <a:ext cx="246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Docente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0544504-1CF1-B6E6-1ABA-620DA682C3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396"/>
          <a:stretch/>
        </p:blipFill>
        <p:spPr>
          <a:xfrm>
            <a:off x="283946" y="5835049"/>
            <a:ext cx="824559" cy="10229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Docentes 5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053836B-811C-A45E-EBA8-EFF1B1C0DEAF}"/>
              </a:ext>
            </a:extLst>
          </p:cNvPr>
          <p:cNvSpPr/>
          <p:nvPr/>
        </p:nvSpPr>
        <p:spPr>
          <a:xfrm>
            <a:off x="0" y="-10632"/>
            <a:ext cx="120147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9A4CBE5-CB54-30F6-BC44-6C4BB3B2BBBC}"/>
              </a:ext>
            </a:extLst>
          </p:cNvPr>
          <p:cNvSpPr txBox="1"/>
          <p:nvPr/>
        </p:nvSpPr>
        <p:spPr>
          <a:xfrm rot="16200000">
            <a:off x="-355064" y="899581"/>
            <a:ext cx="246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Docente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3D5F1D72-2DC1-7DB0-7256-CB3FD435CE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396"/>
          <a:stretch/>
        </p:blipFill>
        <p:spPr>
          <a:xfrm>
            <a:off x="283946" y="5835049"/>
            <a:ext cx="824559" cy="1022951"/>
          </a:xfrm>
          <a:prstGeom prst="rect">
            <a:avLst/>
          </a:prstGeom>
        </p:spPr>
      </p:pic>
      <p:pic>
        <p:nvPicPr>
          <p:cNvPr id="7" name="Picture" title="This slide contains the following visuals: O funcionamento do(s) laboratório(s) que são utilizados por docentes/discentes do PPG no quesito &quot;disponibilidade e condição dos equipamentos&quot; pode ser classificado como: ,actionButton ,actionButton ,card ,O funcionamento do(s) laboratório(s) que são utilizados por docentes/discentes do PPG no quesito &quot;disponibilidade de materiais de consumo&quot; pode ser classificado como: ,O funcionamento do(s) laboratório(s) que são utilizados por docentes/discentes do PPG no quesito &quot;apoio de técnico especializado&quot; pode ser classificado como: ,O funcionamento do(s) laboratório(s) que são utilizados por docentes/discentes do PPG no quesito &quot;espaço físico disponível&quot; pode ser classificado como: ,No quesito &quot;qualidade do atendimento&quot;, o funcionamento da secretaria do PPG se classifica como: ,No quesito &quot;horário de atendimento&quot;, o funcionamento da secretaria do PPG se classifica como: ,slicer. Please refer to the notes on this slide for details">
            <a:hlinkClick r:id="rId4"/>
            <a:extLst>
              <a:ext uri="{FF2B5EF4-FFF2-40B4-BE49-F238E27FC236}">
                <a16:creationId xmlns:a16="http://schemas.microsoft.com/office/drawing/2014/main" id="{9A7ED1E8-716F-035C-1090-22ED5DA976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51" t="6666" r="8856" b="31930"/>
          <a:stretch/>
        </p:blipFill>
        <p:spPr>
          <a:xfrm>
            <a:off x="1201480" y="809035"/>
            <a:ext cx="10916950" cy="4641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o quesito &quot;disponibilidade de informações&quot;, o funcionamento da secretaria do PPG se classifica como: ,actionButton ,actionButton ,card ,slicer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147" t="6667" r="49921" b="61732"/>
          <a:stretch/>
        </p:blipFill>
        <p:spPr>
          <a:xfrm>
            <a:off x="3797149" y="3729828"/>
            <a:ext cx="5374560" cy="2367314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Docentes 6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3C993AB-E08D-B897-B67B-019E81C3887D}"/>
              </a:ext>
            </a:extLst>
          </p:cNvPr>
          <p:cNvSpPr/>
          <p:nvPr/>
        </p:nvSpPr>
        <p:spPr>
          <a:xfrm>
            <a:off x="0" y="-10632"/>
            <a:ext cx="120147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E956010-B662-D249-35AB-5BD1BFAEE8CB}"/>
              </a:ext>
            </a:extLst>
          </p:cNvPr>
          <p:cNvSpPr txBox="1"/>
          <p:nvPr/>
        </p:nvSpPr>
        <p:spPr>
          <a:xfrm rot="16200000">
            <a:off x="-355064" y="899581"/>
            <a:ext cx="246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Docente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E631A71-FA57-0A34-C710-CBAE2CB0EA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396"/>
          <a:stretch/>
        </p:blipFill>
        <p:spPr>
          <a:xfrm>
            <a:off x="283946" y="5835049"/>
            <a:ext cx="824559" cy="1022951"/>
          </a:xfrm>
          <a:prstGeom prst="rect">
            <a:avLst/>
          </a:prstGeom>
        </p:spPr>
      </p:pic>
      <p:pic>
        <p:nvPicPr>
          <p:cNvPr id="7" name="Picture" title="This slide contains the following visuals: O funcionamento do(s) laboratório(s) que são utilizados por docentes/discentes do PPG no quesito &quot;disponibilidade e condição dos equipamentos&quot; pode ser classificado como: ,actionButton ,actionButton ,card ,O funcionamento do(s) laboratório(s) que são utilizados por docentes/discentes do PPG no quesito &quot;disponibilidade de materiais de consumo&quot; pode ser classificado como: ,O funcionamento do(s) laboratório(s) que são utilizados por docentes/discentes do PPG no quesito &quot;apoio de técnico especializado&quot; pode ser classificado como: ,O funcionamento do(s) laboratório(s) que são utilizados por docentes/discentes do PPG no quesito &quot;espaço físico disponível&quot; pode ser classificado como: ,No quesito &quot;qualidade do atendimento&quot;, o funcionamento da secretaria do PPG se classifica como: ,No quesito &quot;horário de atendimento&quot;, o funcionamento da secretaria do PPG se classifica como: ,slicer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F8FE8AE3-F230-9571-46EC-571E2ADCDE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51" t="68208" r="8856"/>
          <a:stretch/>
        </p:blipFill>
        <p:spPr>
          <a:xfrm>
            <a:off x="1330036" y="1222746"/>
            <a:ext cx="10753752" cy="2367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tividade profissional antes do ingresso no PPG: ,actionButton ,card ,Atividade profissional após conclusão do PPG: ,Se você está em atividade profissional após conclusão do PPG, indique o tipo de Instituição: ,Se você estava em atividade profissional antes do ingresso no PPG, indique o tipo de Instituição: ,Seu plano de cargo e salário melhorou após a sua titulação? ,slicer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8652" t="6666" r="8559"/>
          <a:stretch/>
        </p:blipFill>
        <p:spPr>
          <a:xfrm>
            <a:off x="1573051" y="178130"/>
            <a:ext cx="10385402" cy="667987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Egressos 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1B7FD1A-08AB-10B8-EABF-4CA59B897A7C}"/>
              </a:ext>
            </a:extLst>
          </p:cNvPr>
          <p:cNvSpPr/>
          <p:nvPr/>
        </p:nvSpPr>
        <p:spPr>
          <a:xfrm>
            <a:off x="0" y="-10632"/>
            <a:ext cx="1201479" cy="6858000"/>
          </a:xfrm>
          <a:prstGeom prst="rect">
            <a:avLst/>
          </a:prstGeom>
          <a:solidFill>
            <a:srgbClr val="11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3E1590-F080-A07E-0CCA-868632EC96EA}"/>
              </a:ext>
            </a:extLst>
          </p:cNvPr>
          <p:cNvSpPr txBox="1"/>
          <p:nvPr/>
        </p:nvSpPr>
        <p:spPr>
          <a:xfrm rot="16200000">
            <a:off x="-355064" y="899581"/>
            <a:ext cx="246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Egresso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38C28920-690D-8941-05E1-315ED989EB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396"/>
          <a:stretch/>
        </p:blipFill>
        <p:spPr>
          <a:xfrm>
            <a:off x="283946" y="5835049"/>
            <a:ext cx="824559" cy="10229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White cut out stars in blue background">
            <a:extLst>
              <a:ext uri="{FF2B5EF4-FFF2-40B4-BE49-F238E27FC236}">
                <a16:creationId xmlns:a16="http://schemas.microsoft.com/office/drawing/2014/main" id="{86638EB6-3AA5-C36C-6769-9169F4B7B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9" t="9091" r="4771" b="-1"/>
          <a:stretch/>
        </p:blipFill>
        <p:spPr>
          <a:xfrm>
            <a:off x="-212035" y="10"/>
            <a:ext cx="996722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52801D-5E28-8926-6617-DBD5027A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07BFF3-EA23-D321-1CE1-BCF63D961D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33" t="17407" r="35833" b="41852"/>
          <a:stretch/>
        </p:blipFill>
        <p:spPr>
          <a:xfrm>
            <a:off x="7243481" y="922800"/>
            <a:ext cx="4848726" cy="3921764"/>
          </a:xfrm>
          <a:prstGeom prst="snip1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005A7EC-A102-822B-C48C-36A7112844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48" b="9246"/>
          <a:stretch/>
        </p:blipFill>
        <p:spPr>
          <a:xfrm>
            <a:off x="9206401" y="5155445"/>
            <a:ext cx="1800234" cy="77435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898179C-2953-CAED-FF9F-3B366E1338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334" b="18667"/>
          <a:stretch/>
        </p:blipFill>
        <p:spPr>
          <a:xfrm>
            <a:off x="10968280" y="5155445"/>
            <a:ext cx="1099154" cy="703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F2FAD50-55FD-042D-F6F7-ED7577D95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7355" y="5315513"/>
            <a:ext cx="1668379" cy="54339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91FCC76-B454-4E3A-A134-3C0D92CC4F28}"/>
              </a:ext>
            </a:extLst>
          </p:cNvPr>
          <p:cNvSpPr txBox="1"/>
          <p:nvPr/>
        </p:nvSpPr>
        <p:spPr>
          <a:xfrm>
            <a:off x="766169" y="4912851"/>
            <a:ext cx="58909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ym typeface="Wingdings" panose="05000000000000000000" pitchFamily="2" charset="2"/>
              </a:rPr>
              <a:t> Levantamento da afiliação de todos os professores vinculados ao</a:t>
            </a:r>
            <a:r>
              <a:rPr lang="pt-BR" sz="2000" i="1" dirty="0">
                <a:sym typeface="Wingdings" panose="05000000000000000000" pitchFamily="2" charset="2"/>
              </a:rPr>
              <a:t> Stricto sensu</a:t>
            </a:r>
          </a:p>
          <a:p>
            <a:endParaRPr lang="pt-BR" sz="2000" i="1" dirty="0">
              <a:sym typeface="Wingdings" panose="05000000000000000000" pitchFamily="2" charset="2"/>
            </a:endParaRPr>
          </a:p>
          <a:p>
            <a:r>
              <a:rPr lang="pt-BR" sz="2000" dirty="0">
                <a:sym typeface="Wingdings" panose="05000000000000000000" pitchFamily="2" charset="2"/>
              </a:rPr>
              <a:t>Solicitar que todos os professores participem de pelo menos 1 grupo de pesquisa da UNIVALI</a:t>
            </a:r>
            <a:endParaRPr lang="pt-BR" sz="2000" dirty="0"/>
          </a:p>
        </p:txBody>
      </p:sp>
      <p:pic>
        <p:nvPicPr>
          <p:cNvPr id="11" name="Gráfico 10" descr="Estrela">
            <a:extLst>
              <a:ext uri="{FF2B5EF4-FFF2-40B4-BE49-F238E27FC236}">
                <a16:creationId xmlns:a16="http://schemas.microsoft.com/office/drawing/2014/main" id="{8A8B2782-EED9-9120-98F0-3809774A4F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8296" y="4945559"/>
            <a:ext cx="613719" cy="613719"/>
          </a:xfrm>
          <a:prstGeom prst="rect">
            <a:avLst/>
          </a:prstGeom>
        </p:spPr>
      </p:pic>
      <p:pic>
        <p:nvPicPr>
          <p:cNvPr id="13" name="Gráfico 12" descr="Estrela">
            <a:extLst>
              <a:ext uri="{FF2B5EF4-FFF2-40B4-BE49-F238E27FC236}">
                <a16:creationId xmlns:a16="http://schemas.microsoft.com/office/drawing/2014/main" id="{EDB3B340-12CC-C331-DD31-1E0C9E2BE6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3425" y="5830242"/>
            <a:ext cx="613719" cy="613719"/>
          </a:xfrm>
          <a:prstGeom prst="rect">
            <a:avLst/>
          </a:prstGeom>
        </p:spPr>
      </p:pic>
      <p:pic>
        <p:nvPicPr>
          <p:cNvPr id="15" name="Imagem 1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EC705171-1EBF-E801-110A-0D88D75F505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89" y="-53454"/>
            <a:ext cx="3636718" cy="118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86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White cut out stars in blue background">
            <a:extLst>
              <a:ext uri="{FF2B5EF4-FFF2-40B4-BE49-F238E27FC236}">
                <a16:creationId xmlns:a16="http://schemas.microsoft.com/office/drawing/2014/main" id="{7C3FF495-71A4-4E10-AD1F-4E1EA937FA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1212" r="490"/>
          <a:stretch/>
        </p:blipFill>
        <p:spPr>
          <a:xfrm>
            <a:off x="2099" y="0"/>
            <a:ext cx="12136263" cy="684285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78AC569-7BD1-4F1D-B880-1C3B8FA1BF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5940" y="267842"/>
            <a:ext cx="2556816" cy="832755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8EBA685B-4E0C-4379-A04D-CA15A757196B}"/>
              </a:ext>
            </a:extLst>
          </p:cNvPr>
          <p:cNvSpPr txBox="1">
            <a:spLocks/>
          </p:cNvSpPr>
          <p:nvPr/>
        </p:nvSpPr>
        <p:spPr>
          <a:xfrm>
            <a:off x="917983" y="1890340"/>
            <a:ext cx="10762247" cy="4579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900" dirty="0"/>
          </a:p>
        </p:txBody>
      </p:sp>
      <p:pic>
        <p:nvPicPr>
          <p:cNvPr id="12" name="Imagem 11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F566EE3A-6950-401C-ABCD-0C03CA486CD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" y="5860510"/>
            <a:ext cx="2897308" cy="94247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061DAEC-1599-43C5-81D8-C4151B5543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948" b="9246"/>
          <a:stretch/>
        </p:blipFill>
        <p:spPr>
          <a:xfrm>
            <a:off x="6096000" y="-65196"/>
            <a:ext cx="3181392" cy="136844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F83AE9E-D537-4848-8D99-552FE5984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6922" y="5763944"/>
            <a:ext cx="1832148" cy="1039037"/>
          </a:xfrm>
          <a:prstGeom prst="rect">
            <a:avLst/>
          </a:prstGeom>
        </p:spPr>
      </p:pic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C4FC15E3-9E0E-4CAA-A35F-45B9FD4E20B9}"/>
              </a:ext>
            </a:extLst>
          </p:cNvPr>
          <p:cNvGraphicFramePr/>
          <p:nvPr/>
        </p:nvGraphicFramePr>
        <p:xfrm>
          <a:off x="288758" y="1293686"/>
          <a:ext cx="11391472" cy="4373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8502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hite cut out stars in blue background">
            <a:extLst>
              <a:ext uri="{FF2B5EF4-FFF2-40B4-BE49-F238E27FC236}">
                <a16:creationId xmlns:a16="http://schemas.microsoft.com/office/drawing/2014/main" id="{4629F5BE-1D20-41A3-968E-39D5FA9E5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212" r="490"/>
          <a:stretch/>
        </p:blipFill>
        <p:spPr>
          <a:xfrm>
            <a:off x="-1" y="0"/>
            <a:ext cx="12586776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A48B529-F1DE-4480-B0E5-1668D93904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948" b="9246"/>
          <a:stretch/>
        </p:blipFill>
        <p:spPr>
          <a:xfrm>
            <a:off x="8939460" y="96253"/>
            <a:ext cx="3428603" cy="1474776"/>
          </a:xfrm>
          <a:prstGeom prst="rect">
            <a:avLst/>
          </a:prstGeom>
        </p:spPr>
      </p:pic>
      <p:pic>
        <p:nvPicPr>
          <p:cNvPr id="8" name="Imagem 7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0C343435-6675-4F0B-BAE3-DB9F4BFEB20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" y="5959644"/>
            <a:ext cx="2897308" cy="94247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1130D2B-BAC0-4260-A813-AE14CC72D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5915" y="5722710"/>
            <a:ext cx="1832148" cy="1039037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290237D-D51C-4FD8-ADFB-2DC8EF5D3AD4}"/>
              </a:ext>
            </a:extLst>
          </p:cNvPr>
          <p:cNvGraphicFramePr/>
          <p:nvPr/>
        </p:nvGraphicFramePr>
        <p:xfrm>
          <a:off x="689128" y="1768642"/>
          <a:ext cx="11275980" cy="376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2072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hite cut out stars in blue background">
            <a:extLst>
              <a:ext uri="{FF2B5EF4-FFF2-40B4-BE49-F238E27FC236}">
                <a16:creationId xmlns:a16="http://schemas.microsoft.com/office/drawing/2014/main" id="{69A641FF-62FD-445F-99D5-7E69C52EC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212" r="490"/>
          <a:stretch/>
        </p:blipFill>
        <p:spPr>
          <a:xfrm>
            <a:off x="-73989" y="54370"/>
            <a:ext cx="12265990" cy="687107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0C63772-6923-4A19-909E-1B0A024962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34" b="18667"/>
          <a:stretch/>
        </p:blipFill>
        <p:spPr>
          <a:xfrm>
            <a:off x="9625447" y="61832"/>
            <a:ext cx="2586550" cy="1655393"/>
          </a:xfrm>
          <a:prstGeom prst="rect">
            <a:avLst/>
          </a:prstGeom>
        </p:spPr>
      </p:pic>
      <p:pic>
        <p:nvPicPr>
          <p:cNvPr id="8" name="Imagem 7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6D5908B-597B-4075-9372-215C21DED33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2" y="5855002"/>
            <a:ext cx="2897308" cy="942471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9F918BC-3EF7-4C3C-8627-A9B22AA81F3B}"/>
              </a:ext>
            </a:extLst>
          </p:cNvPr>
          <p:cNvGraphicFramePr/>
          <p:nvPr/>
        </p:nvGraphicFramePr>
        <p:xfrm>
          <a:off x="1137515" y="1752524"/>
          <a:ext cx="9221674" cy="3974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0598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Visão Geral</a:t>
            </a:r>
          </a:p>
        </p:txBody>
      </p:sp>
      <p:pic>
        <p:nvPicPr>
          <p:cNvPr id="2" name="Picture" title="This slide contains the following visuals: Total de ,Distribuição de respostas ,barChart ,card ,actionButton ,slicer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C1B64831-A0B3-A79A-5C20-EEDDF9899C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48" t="11521" r="32297" b="53915"/>
          <a:stretch/>
        </p:blipFill>
        <p:spPr>
          <a:xfrm>
            <a:off x="2341626" y="2002834"/>
            <a:ext cx="9595395" cy="4608745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otal de ,Distribuição de respostas ,barChart ,card ,actionButton ,slicer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6943" t="15746" r="83128" b="64476"/>
          <a:stretch/>
        </p:blipFill>
        <p:spPr>
          <a:xfrm>
            <a:off x="6465259" y="3569953"/>
            <a:ext cx="1348131" cy="1532133"/>
          </a:xfrm>
          <a:prstGeom prst="rect">
            <a:avLst/>
          </a:prstGeom>
          <a:noFill/>
        </p:spPr>
      </p:pic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40A237CC-F678-B301-AEBB-F9193DE052C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5005"/>
            <a:ext cx="3636718" cy="118299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82B16F8-337D-2B65-2A35-BD2F881DD4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78" t="14665" r="76196" b="71036"/>
          <a:stretch/>
        </p:blipFill>
        <p:spPr>
          <a:xfrm>
            <a:off x="186972" y="390004"/>
            <a:ext cx="2912188" cy="203235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4CD8718-5DEE-1581-5199-A60A72D8D985}"/>
              </a:ext>
            </a:extLst>
          </p:cNvPr>
          <p:cNvSpPr txBox="1"/>
          <p:nvPr/>
        </p:nvSpPr>
        <p:spPr>
          <a:xfrm>
            <a:off x="1009403" y="2416188"/>
            <a:ext cx="1267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PPGs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DADAD23-5EB5-47E1-3522-E37D5389F55F}"/>
              </a:ext>
            </a:extLst>
          </p:cNvPr>
          <p:cNvSpPr txBox="1"/>
          <p:nvPr/>
        </p:nvSpPr>
        <p:spPr>
          <a:xfrm>
            <a:off x="6621570" y="4866980"/>
            <a:ext cx="1267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PPGCF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FAB6567-BA23-F3E2-167C-C9BA71147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4" t="1003" r="17387" b="-1961"/>
          <a:stretch/>
        </p:blipFill>
        <p:spPr>
          <a:xfrm>
            <a:off x="0" y="0"/>
            <a:ext cx="8625564" cy="705658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C28AA951-ED05-481C-BC2E-DF18EAAF4B12}"/>
              </a:ext>
            </a:extLst>
          </p:cNvPr>
          <p:cNvSpPr/>
          <p:nvPr/>
        </p:nvSpPr>
        <p:spPr>
          <a:xfrm>
            <a:off x="5751055" y="129309"/>
            <a:ext cx="7262981" cy="6890325"/>
          </a:xfrm>
          <a:prstGeom prst="ellipse">
            <a:avLst/>
          </a:prstGeom>
          <a:solidFill>
            <a:srgbClr val="004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05CEB18D-0277-3AA3-5A08-012CE4847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85" t="11674" r="34809" b="5414"/>
          <a:stretch/>
        </p:blipFill>
        <p:spPr>
          <a:xfrm>
            <a:off x="6020407" y="400213"/>
            <a:ext cx="6724275" cy="6446981"/>
          </a:xfrm>
          <a:prstGeom prst="ellipse">
            <a:avLst/>
          </a:prstGeom>
        </p:spPr>
      </p:pic>
      <p:sp>
        <p:nvSpPr>
          <p:cNvPr id="6" name="Seta: para a Esquerda 5">
            <a:extLst>
              <a:ext uri="{FF2B5EF4-FFF2-40B4-BE49-F238E27FC236}">
                <a16:creationId xmlns:a16="http://schemas.microsoft.com/office/drawing/2014/main" id="{14E03D84-31DF-25F6-F69E-A164BBDC0850}"/>
              </a:ext>
            </a:extLst>
          </p:cNvPr>
          <p:cNvSpPr/>
          <p:nvPr/>
        </p:nvSpPr>
        <p:spPr>
          <a:xfrm>
            <a:off x="1771763" y="1921165"/>
            <a:ext cx="611220" cy="663448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546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8">
            <a:extLst>
              <a:ext uri="{FF2B5EF4-FFF2-40B4-BE49-F238E27FC236}">
                <a16:creationId xmlns:a16="http://schemas.microsoft.com/office/drawing/2014/main" id="{9FE3E52F-EDA5-4CD4-8C94-B23F363B5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1074832"/>
          </a:xfrm>
          <a:prstGeom prst="rect">
            <a:avLst/>
          </a:prstGeom>
        </p:spPr>
      </p:pic>
      <p:pic>
        <p:nvPicPr>
          <p:cNvPr id="6" name="Imagem 2" descr="Tela de computador com texto preto sobre fundo azul&#10;&#10;Descrição gerada automaticamente">
            <a:extLst>
              <a:ext uri="{FF2B5EF4-FFF2-40B4-BE49-F238E27FC236}">
                <a16:creationId xmlns:a16="http://schemas.microsoft.com/office/drawing/2014/main" id="{4DAD114E-1A5A-1A8D-BF21-6ED618780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67" t="14876" r="19164" b="16116"/>
          <a:stretch/>
        </p:blipFill>
        <p:spPr>
          <a:xfrm>
            <a:off x="29185" y="0"/>
            <a:ext cx="8142998" cy="50693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A26336E-7E8B-4536-9AA6-F634F65BBEC5}"/>
              </a:ext>
            </a:extLst>
          </p:cNvPr>
          <p:cNvSpPr/>
          <p:nvPr/>
        </p:nvSpPr>
        <p:spPr>
          <a:xfrm>
            <a:off x="5098942" y="2309247"/>
            <a:ext cx="2851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pt-BR"/>
          </a:p>
        </p:txBody>
      </p:sp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727EF0EE-DDA6-44B2-9707-E0BF5D554E7F}"/>
              </a:ext>
            </a:extLst>
          </p:cNvPr>
          <p:cNvSpPr/>
          <p:nvPr/>
        </p:nvSpPr>
        <p:spPr>
          <a:xfrm>
            <a:off x="1882600" y="3408007"/>
            <a:ext cx="611220" cy="663448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DDBE0A8-2CF2-4E91-9075-0538121DFE30}"/>
              </a:ext>
            </a:extLst>
          </p:cNvPr>
          <p:cNvSpPr/>
          <p:nvPr/>
        </p:nvSpPr>
        <p:spPr>
          <a:xfrm>
            <a:off x="6025141" y="209674"/>
            <a:ext cx="7262981" cy="6190061"/>
          </a:xfrm>
          <a:prstGeom prst="ellipse">
            <a:avLst/>
          </a:prstGeom>
          <a:solidFill>
            <a:srgbClr val="004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FB3766A-BF0B-7B24-4AE0-769610E2D0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95" t="-349" r="17068" b="-3612"/>
          <a:stretch/>
        </p:blipFill>
        <p:spPr>
          <a:xfrm>
            <a:off x="6326921" y="546847"/>
            <a:ext cx="6567055" cy="5523345"/>
          </a:xfrm>
          <a:prstGeom prst="ellipse">
            <a:avLst/>
          </a:prstGeom>
        </p:spPr>
      </p:pic>
      <p:pic>
        <p:nvPicPr>
          <p:cNvPr id="14" name="Espaço Reservado para Conteúdo 8">
            <a:extLst>
              <a:ext uri="{FF2B5EF4-FFF2-40B4-BE49-F238E27FC236}">
                <a16:creationId xmlns:a16="http://schemas.microsoft.com/office/drawing/2014/main" id="{EE4B16C8-C9E0-40D7-AE03-B44FFEF34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3"/>
          <a:stretch/>
        </p:blipFill>
        <p:spPr>
          <a:xfrm>
            <a:off x="7850827" y="9431"/>
            <a:ext cx="4341173" cy="107483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BC2F49C-D460-4F98-995C-92DCAE98F5CA}"/>
              </a:ext>
            </a:extLst>
          </p:cNvPr>
          <p:cNvSpPr txBox="1"/>
          <p:nvPr/>
        </p:nvSpPr>
        <p:spPr>
          <a:xfrm>
            <a:off x="9541091" y="66778"/>
            <a:ext cx="2500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4ª Edição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22 de Junho de 2023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90ED706-35CA-471D-8BA5-AF2B7BADFA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25146"/>
            <a:ext cx="12192000" cy="13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2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ivotTable ,textbox ,actionButton ,actionButton ,slicer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7923" t="23305" r="27380" b="66611"/>
          <a:stretch/>
        </p:blipFill>
        <p:spPr>
          <a:xfrm>
            <a:off x="1604063" y="2079956"/>
            <a:ext cx="9623111" cy="1595711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Estatísticas 4</a:t>
            </a:r>
          </a:p>
        </p:txBody>
      </p:sp>
      <p:pic>
        <p:nvPicPr>
          <p:cNvPr id="2" name="Picture" title="This slide contains the following visuals: pivotTable ,textbox ,actionButton ,actionButton ,slicer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1A5E2A3E-CFDB-49CD-64B6-EF8561360E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82" t="23585" r="9779" b="66891"/>
          <a:stretch/>
        </p:blipFill>
        <p:spPr>
          <a:xfrm>
            <a:off x="6529468" y="3966060"/>
            <a:ext cx="4697872" cy="1507072"/>
          </a:xfrm>
          <a:prstGeom prst="rect">
            <a:avLst/>
          </a:prstGeom>
          <a:noFill/>
        </p:spPr>
      </p:pic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1FB62DEC-FF11-D82A-43A0-AADA4907FED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5005"/>
            <a:ext cx="3636718" cy="1182995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2376F994-2F91-E449-FED0-C40B4D37FEC6}"/>
              </a:ext>
            </a:extLst>
          </p:cNvPr>
          <p:cNvGrpSpPr/>
          <p:nvPr/>
        </p:nvGrpSpPr>
        <p:grpSpPr>
          <a:xfrm>
            <a:off x="0" y="82727"/>
            <a:ext cx="11720945" cy="1777863"/>
            <a:chOff x="0" y="82727"/>
            <a:chExt cx="11720945" cy="1777863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8AD0108-F7C7-996D-26A3-09406055A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4210" t="58299" r="40313" b="29141"/>
            <a:stretch/>
          </p:blipFill>
          <p:spPr>
            <a:xfrm flipH="1">
              <a:off x="0" y="82727"/>
              <a:ext cx="11720945" cy="1777863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47196AA2-1018-274B-C732-E82C2EB26C4D}"/>
                </a:ext>
              </a:extLst>
            </p:cNvPr>
            <p:cNvSpPr txBox="1"/>
            <p:nvPr/>
          </p:nvSpPr>
          <p:spPr>
            <a:xfrm>
              <a:off x="368136" y="494604"/>
              <a:ext cx="7101443" cy="954107"/>
            </a:xfrm>
            <a:prstGeom prst="rect">
              <a:avLst/>
            </a:prstGeom>
            <a:solidFill>
              <a:srgbClr val="494958"/>
            </a:solidFill>
          </p:spPr>
          <p:txBody>
            <a:bodyPr wrap="square" rtlCol="0">
              <a:spAutoFit/>
            </a:bodyPr>
            <a:lstStyle/>
            <a:p>
              <a:r>
                <a:rPr lang="pt-BR" sz="2800" i="1" dirty="0">
                  <a:solidFill>
                    <a:schemeClr val="bg1"/>
                  </a:solidFill>
                </a:rPr>
                <a:t>Mestrado em Ciências Farmacêuticas</a:t>
              </a:r>
            </a:p>
            <a:p>
              <a:r>
                <a:rPr lang="pt-BR" sz="2800" i="1" dirty="0">
                  <a:solidFill>
                    <a:schemeClr val="bg1"/>
                  </a:solidFill>
                </a:rPr>
                <a:t>Doutorado em Ciências Farmacêuticas</a:t>
              </a:r>
              <a:endParaRPr lang="en-US" sz="2800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Em relação à &quot;disponibilidade compatível com os créditos exigidos&quot;, você avalia o conjunto de disciplinas/seminários ofertadas pelo PPG como: ,actionButton ,actionButton ,card ,Em relação à &quot;pertinência com a área&quot;, você avalia o conjunto de disciplinas/seminários ofertadas pelo PPG como: ,Em relação à &quot;qualidade e atualidade dos conteúdos&quot;, você avalia o conjunto de disciplinas/seminários ofertadas pelo PPG como: ,Em relação à &quot;aplicabilidade para a pesquisa&quot;, você avalia o conjunto de disciplinas/seminários ofertadas pelo PPG como: ,Em relação ao &quot;nível de profundidade dos conteúdos&quot;, você avalia o conjunto de disciplinas/seminários ofertadas pelo PPG como: ,Em relação à &quot;oferta de disciplinas em inglês&quot;, você avalia o conjunto de disciplinas/seminários ofertadas pelo seu PPG como: ,slicer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8968" t="6666" r="8836"/>
          <a:stretch/>
        </p:blipFill>
        <p:spPr>
          <a:xfrm>
            <a:off x="1520043" y="80231"/>
            <a:ext cx="10462160" cy="6777769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Discentes 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C597288-7E7C-B493-F340-FB004AE26E27}"/>
              </a:ext>
            </a:extLst>
          </p:cNvPr>
          <p:cNvSpPr/>
          <p:nvPr/>
        </p:nvSpPr>
        <p:spPr>
          <a:xfrm>
            <a:off x="0" y="-10632"/>
            <a:ext cx="12014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EA07A90-02A3-599B-D396-20A8C742AC8F}"/>
              </a:ext>
            </a:extLst>
          </p:cNvPr>
          <p:cNvSpPr txBox="1"/>
          <p:nvPr/>
        </p:nvSpPr>
        <p:spPr>
          <a:xfrm rot="16200000">
            <a:off x="-355064" y="899581"/>
            <a:ext cx="246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Discentes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A4719A-36A6-E349-1D8F-A5380F6359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396"/>
          <a:stretch/>
        </p:blipFill>
        <p:spPr>
          <a:xfrm>
            <a:off x="239162" y="5835049"/>
            <a:ext cx="824559" cy="10229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o quesito &quot;número de orientadores disponíveis&quot; no quadro de docentes do seu PPG, você considera como: ,actionButton ,actionButton ,card ,No quesito &quot;conhecimento e atualização do orientador&quot; do quadro de docentes do seu PPG, você considera como: ,No quesito &quot;disponibilidade do docente para atividades de orientação&quot; do quadro de docentes do seu PPG, você considera como: ,Em relação ao &quot;processo seletivo&quot; de seu PPG, você considera como: ,Em relação ao &quot;planejamento&quot; de seu PPG, você considera como: ,Em relação ao &quot;regimento&quot; de seu PPG, você considera como: ,slicer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206" t="6666" r="9251"/>
          <a:stretch/>
        </p:blipFill>
        <p:spPr>
          <a:xfrm>
            <a:off x="1618869" y="191336"/>
            <a:ext cx="10208954" cy="6666664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Discentes 2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9250EB2-CF41-751C-8112-6A6300BE7BCE}"/>
              </a:ext>
            </a:extLst>
          </p:cNvPr>
          <p:cNvSpPr/>
          <p:nvPr/>
        </p:nvSpPr>
        <p:spPr>
          <a:xfrm>
            <a:off x="0" y="-10632"/>
            <a:ext cx="12014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D5E9326-9638-D1F2-B9B9-94C9FB8176C2}"/>
              </a:ext>
            </a:extLst>
          </p:cNvPr>
          <p:cNvSpPr txBox="1"/>
          <p:nvPr/>
        </p:nvSpPr>
        <p:spPr>
          <a:xfrm rot="16200000">
            <a:off x="-355064" y="899581"/>
            <a:ext cx="246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Discentes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6741CCB-91D7-63F2-E44E-D51D0D990E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396"/>
          <a:stretch/>
        </p:blipFill>
        <p:spPr>
          <a:xfrm>
            <a:off x="239162" y="5835049"/>
            <a:ext cx="824559" cy="10229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Em relação à &quot;divulgação&quot; de  Bolsas de seu PPG, você considera como: ,actionButton ,actionButton ,card ,Em relação ao &quot;processo seletivo&quot; de  Bolsas de seu PPG, você considera como: ,Em relação à &quot;disponibilidade&quot; de  Bolsas de seu PPG, você considera como: ,O funcionamento do(s) laboratório(s) que são utilizados por docentes/discentes do PPG no quesito &quot;disponibilidade de materiais de consumo&quot; pode ser classificado como: ,O funcionamento do(s) laboratório(s) que são utilizados por docentes/discentes do PPG no quesito &quot;disponibilidade e condição dos equipamentos&quot; pode ser classificado como: ,O funcionamento do(s) laboratório(s) que são utilizados por docentes/discentes do PPG no quesito &quot;apoio de técnico especializado&quot; pode ser classificado como: ,slicer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048" t="6666" r="8757"/>
          <a:stretch/>
        </p:blipFill>
        <p:spPr>
          <a:xfrm>
            <a:off x="1618868" y="128867"/>
            <a:ext cx="10387085" cy="6729133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Discentes 3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C9F42F0-F33F-4520-F37E-27160EA5DAA0}"/>
              </a:ext>
            </a:extLst>
          </p:cNvPr>
          <p:cNvSpPr/>
          <p:nvPr/>
        </p:nvSpPr>
        <p:spPr>
          <a:xfrm>
            <a:off x="0" y="-10632"/>
            <a:ext cx="12014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6B69CE-A35E-9497-2C54-50349FB1026F}"/>
              </a:ext>
            </a:extLst>
          </p:cNvPr>
          <p:cNvSpPr txBox="1"/>
          <p:nvPr/>
        </p:nvSpPr>
        <p:spPr>
          <a:xfrm rot="16200000">
            <a:off x="-355064" y="899581"/>
            <a:ext cx="246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Discentes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DD13335-0C02-831C-A7F1-B8C4783915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396"/>
          <a:stretch/>
        </p:blipFill>
        <p:spPr>
          <a:xfrm>
            <a:off x="239162" y="5835049"/>
            <a:ext cx="824559" cy="10229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O funcionamento do(s) laboratório(s) que são utilizados por docentes/discentes do PPG no quesito &quot;segurança&quot; pode ser classificado como: ,actionButton ,actionButton ,card ,O funcionamento do(s) laboratório(s) que são utilizados por docentes/discentes do PPG no quesito &quot;espaço físico disponível&quot; pode ser classificado como: ,No quesito &quot;qualidade do atendimento&quot;, o funcionamento da secretaria do PPG se classifica como: ,No quesito &quot;disponibilidade de informações&quot;, o funcionamento da secretaria do PPG se classifica como: ,No quesito &quot;horário de atendimento&quot;, o funcionamento da secretaria do PPG se classifica como: ,Considero a &quot;qualidade do site&quot; do PPG como: ,slicer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345" t="6666" r="8856"/>
          <a:stretch/>
        </p:blipFill>
        <p:spPr>
          <a:xfrm>
            <a:off x="1618868" y="155300"/>
            <a:ext cx="10280208" cy="6692068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Discentes 4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F6168A-E748-5EFE-D0ED-EC40168CE64C}"/>
              </a:ext>
            </a:extLst>
          </p:cNvPr>
          <p:cNvSpPr/>
          <p:nvPr/>
        </p:nvSpPr>
        <p:spPr>
          <a:xfrm>
            <a:off x="0" y="-10632"/>
            <a:ext cx="12014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552015-5043-4A13-C283-5EDEE92BF6E7}"/>
              </a:ext>
            </a:extLst>
          </p:cNvPr>
          <p:cNvSpPr txBox="1"/>
          <p:nvPr/>
        </p:nvSpPr>
        <p:spPr>
          <a:xfrm rot="16200000">
            <a:off x="-355064" y="899581"/>
            <a:ext cx="246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Discentes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FF9FE92C-E60C-0480-43B1-CD8A5DC42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396"/>
          <a:stretch/>
        </p:blipFill>
        <p:spPr>
          <a:xfrm>
            <a:off x="239162" y="5835049"/>
            <a:ext cx="824559" cy="10229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Em relação à &quot;navegabilidade do site&quot; do PPG, você considera como: ,actionButton ,actionButton ,card ,Sobre a “apresentação gráfica” do site do PPG, você considera  como: ,Em relação à &quot;disponibilidade de informações&quot; do site do PPG, você considera como: ,Em relação à &quot;atualização do site&quot; do PPG, você considera como: ,Em relação à &quot;visibilidade do programa&quot; no site do PPG, você considera como: ,slicer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8949" t="6666" r="9054"/>
          <a:stretch/>
        </p:blipFill>
        <p:spPr>
          <a:xfrm>
            <a:off x="1618868" y="119616"/>
            <a:ext cx="10192166" cy="6618768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Discentes 5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462BD93-D827-8AD2-5C8E-D291ECE28488}"/>
              </a:ext>
            </a:extLst>
          </p:cNvPr>
          <p:cNvSpPr/>
          <p:nvPr/>
        </p:nvSpPr>
        <p:spPr>
          <a:xfrm>
            <a:off x="0" y="-10632"/>
            <a:ext cx="12014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51E903-0255-C10E-BD61-A71D19CC4C57}"/>
              </a:ext>
            </a:extLst>
          </p:cNvPr>
          <p:cNvSpPr txBox="1"/>
          <p:nvPr/>
        </p:nvSpPr>
        <p:spPr>
          <a:xfrm rot="16200000">
            <a:off x="-355064" y="899581"/>
            <a:ext cx="246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Discentes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F0E895B-9F8A-F61D-F951-2AE9949BCE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396"/>
          <a:stretch/>
        </p:blipFill>
        <p:spPr>
          <a:xfrm>
            <a:off x="239162" y="5835049"/>
            <a:ext cx="824559" cy="10229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Em relação à &quot;pertinência com a área&quot; você considera que as disciplinas e os seminários ofertados pelo PPG podem ser considerados: ,actionButton ,actionButton ,card ,Diante da &quot;disponibilidade compatível com os créditos exigidos&quot;, você considera que as disciplinas e os seminários ofertados pelo seu PPG : ,Em relação à &quot;aplicabilidade para a pesquisa&quot;, você considera que as disciplinas e os seminários ofertados pelo seu PPG: ,Em relação ao &quot;planejamento&quot; de seu Programa de Pós-Graduação, você considera como: ,O &quot;processo seletivo do PPG&quot; pode ser considerado por você como: ,O &quot;processo seletivo de bolsas no PPG&quot; pode ser considerado como: ,slicer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344" t="6666" r="8757"/>
          <a:stretch/>
        </p:blipFill>
        <p:spPr>
          <a:xfrm>
            <a:off x="1623100" y="85459"/>
            <a:ext cx="10284954" cy="6687081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Docentes 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DE87AB6-BC08-C0BB-341C-982556BD514E}"/>
              </a:ext>
            </a:extLst>
          </p:cNvPr>
          <p:cNvSpPr/>
          <p:nvPr/>
        </p:nvSpPr>
        <p:spPr>
          <a:xfrm>
            <a:off x="0" y="-10632"/>
            <a:ext cx="120147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735C71-554C-0247-E667-F889D5F1A2EA}"/>
              </a:ext>
            </a:extLst>
          </p:cNvPr>
          <p:cNvSpPr txBox="1"/>
          <p:nvPr/>
        </p:nvSpPr>
        <p:spPr>
          <a:xfrm rot="16200000">
            <a:off x="-355064" y="899581"/>
            <a:ext cx="246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Docente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226871C-518C-D604-D9E4-0C862FF5B8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396"/>
          <a:stretch/>
        </p:blipFill>
        <p:spPr>
          <a:xfrm>
            <a:off x="283946" y="5835049"/>
            <a:ext cx="824559" cy="10229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umo xmlns="74605401-ef82-4e58-8e01-df55332c0536" xsi:nil="true"/>
    <PublishingExpirationDate xmlns="http://schemas.microsoft.com/sharepoint/v3" xsi:nil="true"/>
    <PublishingStartDate xmlns="http://schemas.microsoft.com/sharepoint/v3" xsi:nil="true"/>
    <_dlc_DocId xmlns="74605401-ef82-4e58-8e01-df55332c0536">Q2MPMETMKQAM-1585752741-32</_dlc_DocId>
    <_dlc_DocIdUrl xmlns="74605401-ef82-4e58-8e01-df55332c0536">
      <Url>https://adminnovoportal.univali.br/pos/stricto-sensu/ppgcf/_layouts/15/DocIdRedir.aspx?ID=Q2MPMETMKQAM-1585752741-32</Url>
      <Description>Q2MPMETMKQAM-1585752741-32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0AE1383DD7304C929752659A5C801A" ma:contentTypeVersion="1" ma:contentTypeDescription="Crie um novo documento." ma:contentTypeScope="" ma:versionID="0d29e169b4090579e29c03691c75e204">
  <xsd:schema xmlns:xsd="http://www.w3.org/2001/XMLSchema" xmlns:xs="http://www.w3.org/2001/XMLSchema" xmlns:p="http://schemas.microsoft.com/office/2006/metadata/properties" xmlns:ns1="http://schemas.microsoft.com/sharepoint/v3" xmlns:ns2="74605401-ef82-4e58-8e01-df55332c0536" targetNamespace="http://schemas.microsoft.com/office/2006/metadata/properties" ma:root="true" ma:fieldsID="e9a08a09aa3be3e461d954d5be214103" ns1:_="" ns2:_="">
    <xsd:import namespace="http://schemas.microsoft.com/sharepoint/v3"/>
    <xsd:import namespace="74605401-ef82-4e58-8e01-df55332c0536"/>
    <xsd:element name="properties">
      <xsd:complexType>
        <xsd:sequence>
          <xsd:element name="documentManagement">
            <xsd:complexType>
              <xsd:all>
                <xsd:element ref="ns2:Resumo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5401-ef82-4e58-8e01-df55332c0536" elementFormDefault="qualified">
    <xsd:import namespace="http://schemas.microsoft.com/office/2006/documentManagement/types"/>
    <xsd:import namespace="http://schemas.microsoft.com/office/infopath/2007/PartnerControls"/>
    <xsd:element name="Resumo" ma:index="8" nillable="true" ma:displayName="Resumo" ma:internalName="Resumo">
      <xsd:simpleType>
        <xsd:restriction base="dms:Note">
          <xsd:maxLength value="255"/>
        </xsd:restriction>
      </xsd:simpleType>
    </xsd:element>
    <xsd:element name="_dlc_DocId" ma:index="9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10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069AD0D-867C-4598-BBD0-BDD395E02391}">
  <ds:schemaRefs>
    <ds:schemaRef ds:uri="22c0cfbf-1d2e-44fc-9168-21bc0601eb83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5357b02-d706-4be0-b876-3ec2a71dfd4d"/>
    <ds:schemaRef ds:uri="9cf62031-2011-4af6-bf69-587706adcf68"/>
  </ds:schemaRefs>
</ds:datastoreItem>
</file>

<file path=customXml/itemProps2.xml><?xml version="1.0" encoding="utf-8"?>
<ds:datastoreItem xmlns:ds="http://schemas.openxmlformats.org/officeDocument/2006/customXml" ds:itemID="{FF3EB315-40CE-47F9-A002-23638CB3D9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6728B4-EE39-4A5F-A34D-1057990F5D05}"/>
</file>

<file path=customXml/itemProps4.xml><?xml version="1.0" encoding="utf-8"?>
<ds:datastoreItem xmlns:ds="http://schemas.openxmlformats.org/officeDocument/2006/customXml" ds:itemID="{421B9510-1E95-46F4-806D-DA109BC6E2A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2124</Words>
  <Application>Microsoft Office PowerPoint</Application>
  <PresentationFormat>Widescreen</PresentationFormat>
  <Paragraphs>407</Paragraphs>
  <Slides>21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Castellar</vt:lpstr>
      <vt:lpstr>Söhne</vt:lpstr>
      <vt:lpstr>Times New Roman</vt:lpstr>
      <vt:lpstr>Verdana</vt:lpstr>
      <vt:lpstr>Wingdings</vt:lpstr>
      <vt:lpstr>Custom Design</vt:lpstr>
      <vt:lpstr>Tema do Office</vt:lpstr>
      <vt:lpstr>Apresentação do PowerPoint</vt:lpstr>
      <vt:lpstr>Visão Geral</vt:lpstr>
      <vt:lpstr>Estatísticas 4</vt:lpstr>
      <vt:lpstr>Discentes 1</vt:lpstr>
      <vt:lpstr>Discentes 2</vt:lpstr>
      <vt:lpstr>Discentes 3</vt:lpstr>
      <vt:lpstr>Discentes 4</vt:lpstr>
      <vt:lpstr>Discentes 5</vt:lpstr>
      <vt:lpstr>Docentes 1</vt:lpstr>
      <vt:lpstr>Docentes 2</vt:lpstr>
      <vt:lpstr>Docentes 3</vt:lpstr>
      <vt:lpstr>Docentes 4</vt:lpstr>
      <vt:lpstr>Docentes 5</vt:lpstr>
      <vt:lpstr>Docentes 6</vt:lpstr>
      <vt:lpstr>Egressos 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Clovis Antonio Rodrigues</cp:lastModifiedBy>
  <cp:revision>22</cp:revision>
  <dcterms:created xsi:type="dcterms:W3CDTF">2016-09-04T11:54:55Z</dcterms:created>
  <dcterms:modified xsi:type="dcterms:W3CDTF">2024-04-25T13:43:17Z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0x0101002B0AE1383DD7304C929752659A5C801A</vt:lpwstr>
  </property>
  <property fmtid="{D5CDD505-2E9C-101B-9397-08002B2CF9AE}" pid="3" name="MediaServiceImageTags">
    <vt:lpwstr/>
  </property>
  <property fmtid="{D5CDD505-2E9C-101B-9397-08002B2CF9AE}" pid="4" name="_dlc_DocIdItemGuid">
    <vt:lpwstr>023d3587-3d7b-446d-a806-4ef371ce5930</vt:lpwstr>
  </property>
</Properties>
</file>