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59" r:id="rId5"/>
  </p:sldMasterIdLst>
  <p:handoutMasterIdLst>
    <p:handoutMasterId r:id="rId27"/>
  </p:handoutMasterIdLst>
  <p:sldIdLst>
    <p:sldId id="307" r:id="rId6"/>
    <p:sldId id="310" r:id="rId7"/>
    <p:sldId id="311" r:id="rId8"/>
    <p:sldId id="312" r:id="rId9"/>
    <p:sldId id="288" r:id="rId10"/>
    <p:sldId id="287" r:id="rId11"/>
    <p:sldId id="292" r:id="rId12"/>
    <p:sldId id="291" r:id="rId13"/>
    <p:sldId id="296" r:id="rId14"/>
    <p:sldId id="294" r:id="rId15"/>
    <p:sldId id="293" r:id="rId16"/>
    <p:sldId id="295" r:id="rId17"/>
    <p:sldId id="297" r:id="rId18"/>
    <p:sldId id="298" r:id="rId19"/>
    <p:sldId id="301" r:id="rId20"/>
    <p:sldId id="299" r:id="rId21"/>
    <p:sldId id="300" r:id="rId22"/>
    <p:sldId id="302" r:id="rId23"/>
    <p:sldId id="303" r:id="rId24"/>
    <p:sldId id="304" r:id="rId25"/>
    <p:sldId id="306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E47"/>
    <a:srgbClr val="ED7D31"/>
    <a:srgbClr val="604878"/>
    <a:srgbClr val="392D60"/>
    <a:srgbClr val="74303A"/>
    <a:srgbClr val="CC66FF"/>
    <a:srgbClr val="99CCFF"/>
    <a:srgbClr val="FF0000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 varScale="1">
        <p:scale>
          <a:sx n="108" d="100"/>
          <a:sy n="108" d="100"/>
        </p:scale>
        <p:origin x="666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61"/>
    </p:cViewPr>
  </p:sorterViewPr>
  <p:notesViewPr>
    <p:cSldViewPr>
      <p:cViewPr varScale="1">
        <p:scale>
          <a:sx n="70" d="100"/>
          <a:sy n="70" d="100"/>
        </p:scale>
        <p:origin x="32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ivali.sharepoint.com/sites/vppi/gpp/Documentos%20Compartilhados/Programas%20de%20Pesquisa/PIBIC/2023/Submiss&#227;o_PIBIC_05.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Aprovação de Projetos</a:t>
            </a:r>
          </a:p>
          <a:p>
            <a:pPr>
              <a:defRPr/>
            </a:pPr>
            <a:r>
              <a:rPr lang="en-US"/>
              <a:t>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Demanda!$A$19</c:f>
              <c:strCache>
                <c:ptCount val="1"/>
                <c:pt idx="0">
                  <c:v>Exatas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Demanda!$B$17:$D$18</c:f>
              <c:strCache>
                <c:ptCount val="3"/>
                <c:pt idx="0">
                  <c:v>Submetidos</c:v>
                </c:pt>
                <c:pt idx="1">
                  <c:v>Projetos Qualificados</c:v>
                </c:pt>
                <c:pt idx="2">
                  <c:v>Cota por Área</c:v>
                </c:pt>
              </c:strCache>
            </c:strRef>
          </c:cat>
          <c:val>
            <c:numRef>
              <c:f>Demanda!$B$19:$D$19</c:f>
              <c:numCache>
                <c:formatCode>General</c:formatCode>
                <c:ptCount val="3"/>
                <c:pt idx="0">
                  <c:v>9</c:v>
                </c:pt>
                <c:pt idx="1">
                  <c:v>9</c:v>
                </c:pt>
                <c:pt idx="2" formatCode="0.00">
                  <c:v>5.2258064516129039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A3-4DAC-97CA-A1FB3AF6A6AE}"/>
            </c:ext>
          </c:extLst>
        </c:ser>
        <c:ser>
          <c:idx val="1"/>
          <c:order val="1"/>
          <c:tx>
            <c:strRef>
              <c:f>Demanda!$A$20</c:f>
              <c:strCache>
                <c:ptCount val="1"/>
                <c:pt idx="0">
                  <c:v>Humanas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Demanda!$B$17:$D$18</c:f>
              <c:strCache>
                <c:ptCount val="3"/>
                <c:pt idx="0">
                  <c:v>Submetidos</c:v>
                </c:pt>
                <c:pt idx="1">
                  <c:v>Projetos Qualificados</c:v>
                </c:pt>
                <c:pt idx="2">
                  <c:v>Cota por Área</c:v>
                </c:pt>
              </c:strCache>
            </c:strRef>
          </c:cat>
          <c:val>
            <c:numRef>
              <c:f>Demanda!$B$20:$D$20</c:f>
              <c:numCache>
                <c:formatCode>General</c:formatCode>
                <c:ptCount val="3"/>
                <c:pt idx="0">
                  <c:v>36</c:v>
                </c:pt>
                <c:pt idx="1">
                  <c:v>32</c:v>
                </c:pt>
                <c:pt idx="2" formatCode="0.00">
                  <c:v>18.58064516129032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A3-4DAC-97CA-A1FB3AF6A6AE}"/>
            </c:ext>
          </c:extLst>
        </c:ser>
        <c:ser>
          <c:idx val="2"/>
          <c:order val="2"/>
          <c:tx>
            <c:strRef>
              <c:f>Demanda!$A$21</c:f>
              <c:strCache>
                <c:ptCount val="1"/>
                <c:pt idx="0">
                  <c:v>Vida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Demanda!$B$17:$D$18</c:f>
              <c:strCache>
                <c:ptCount val="3"/>
                <c:pt idx="0">
                  <c:v>Submetidos</c:v>
                </c:pt>
                <c:pt idx="1">
                  <c:v>Projetos Qualificados</c:v>
                </c:pt>
                <c:pt idx="2">
                  <c:v>Cota por Área</c:v>
                </c:pt>
              </c:strCache>
            </c:strRef>
          </c:cat>
          <c:val>
            <c:numRef>
              <c:f>Demanda!$B$21:$D$21</c:f>
              <c:numCache>
                <c:formatCode>General</c:formatCode>
                <c:ptCount val="3"/>
                <c:pt idx="0">
                  <c:v>22</c:v>
                </c:pt>
                <c:pt idx="1">
                  <c:v>20</c:v>
                </c:pt>
                <c:pt idx="2" formatCode="0.00">
                  <c:v>11.612903225806452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A3-4DAC-97CA-A1FB3AF6A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00385416"/>
        <c:axId val="500379656"/>
      </c:barChart>
      <c:catAx>
        <c:axId val="5003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00379656"/>
        <c:crosses val="autoZero"/>
        <c:auto val="1"/>
        <c:lblAlgn val="ctr"/>
        <c:lblOffset val="100"/>
        <c:noMultiLvlLbl val="0"/>
      </c:catAx>
      <c:valAx>
        <c:axId val="50037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003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C406EA6-B78D-414A-B80A-3C1BDCE79E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AAD12D-2D79-43BC-ABF3-8D9BF66C82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E8752F0-551B-485A-A9E8-65D2E6B4365C}" type="datetimeFigureOut">
              <a:rPr lang="pt-BR"/>
              <a:pPr>
                <a:defRPr/>
              </a:pPr>
              <a:t>25/08/2026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5B81A1-E91A-4A60-96A2-6446AC461E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BDA0A9-4EE4-4395-BF1F-EDD80F3D88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56910D2-4272-47FA-8A12-7B32796628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EFF14-4CE4-4AE8-AE41-2AE61CB02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F0394F-2304-4732-A63A-0EF06AB88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ABE4E2-CF8D-4AE4-8FF5-12FE486B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459B85-C28D-4A5B-975F-94019E47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E3A00C-262A-48BC-BA33-80D989E5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335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50640-854B-4266-9828-6CDBD8DB1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060636-4803-4D22-8761-6BA45915E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816F9-7213-45D1-815D-8BFD5389B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5F2609-5D67-44B9-AD70-EE8CC1ACE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2DD63F-9E59-477F-BF31-C6161FC11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9050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A00F73-6D5A-4806-B31E-EE1636418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7DD322-755E-4076-B184-F37FD89B9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F1A0FD-2723-480B-9226-BA8DA9805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B92A0F-4C89-467B-99E9-31416324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52F58B-1B7C-4BD1-978B-9C6EEF64A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9BCF8-6FF7-4648-BBA4-6FE2A82043E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364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87BAD-3C0F-48A6-A6BD-DFB3A4D6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FF1695-CA59-4567-8F63-07E02D451F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21F9FB-B316-4C12-8420-BAEA6ABA8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C55A39-31D9-41A2-B042-795182151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3F1464-59A3-4054-98E7-A8BCB918A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C55B0C-67E3-450C-91E0-A856A813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D4DBA6-B5CD-4650-B917-F3D29589735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25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766794-99CD-4272-99BB-88CAAFEC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EA3CB9-CA4D-454B-A073-E3C910FF1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4CD85D-9B30-4A4B-90D9-A66E75291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9D4F5C-3F9D-4C37-AE3A-434387BB59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423B66E-D2C4-4368-B502-C4AA97C64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9726E0C-92A6-42E1-9905-551952AA4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1928EAB-F6CE-4E5B-894A-37F211BC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E20E913-916E-46C1-9778-5D4EF8ED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F887A-6380-40BE-9705-5933FBA9171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252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E78C0C-93C0-431D-9A4A-ECF98A8C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C131AF2-A4B0-4272-B9DD-3E7913B2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E51D29-1CDF-442C-80DE-31C5C7A68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6694A44-54C7-4462-A792-0EF5A687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6736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1B8BDB-5E33-432F-83C8-4EA928DF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FF81ADA-A71C-4CE7-B728-0A97CC1E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E4A818-6051-45AA-88A2-2E35C017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3849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E331B-5172-4FFB-A8A1-C33540041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4EC4BA-F14C-4664-82C3-420CD7B06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12C185F-FC10-4D93-B21D-84E23A005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E5D62-490F-4F21-8BBA-42A088D9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79AC69-9093-4571-A86E-217FE1DFD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F21BBBF-D5F1-4317-AB25-8C488383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5848EA-CC6C-44A4-9252-2FC1DF78CEED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33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4623C2-1A44-4C04-9442-4DD1B0014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19DB55-B2AF-4E3B-9D5E-4183FDCCF8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7ED99B-089F-4DBE-858D-53056FC92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5683CA-6149-4336-836B-0B7355DAF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2EAFE1-5FE4-4642-BDFF-EB6B1F653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570E13-9CA8-41B1-80C1-311DCCE9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D2B27D-B448-4612-8E1C-2272D301E99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61567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D1481-D009-4CB1-A176-6DC5C4580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EE5E86-72D4-4AF6-815E-E4A9EBC53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B043DA-0D68-425C-926F-3E9E9FC7F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F183DC-FC1A-435C-BF09-F7E95ACC7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994F9C-AB96-4587-AEFA-F87B17BA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6299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61E405-09E5-439B-844F-1B7A2F979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DED7F2-0FED-4CE7-8FAA-F0F7A3DB6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09C0AC-7F52-47C0-BCEB-92B5D78F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3A993E-12EE-4BA2-93CE-9E36CC96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63BB8E-7E6F-4BAB-90A7-886C8DC5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2402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6198E4C-31EA-438B-9A69-C3C70B3AF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D4C5F2-4390-4A62-B8B6-9BD1361E8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2EDE17-8066-4599-A438-0ECEEC3D6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CE467A-EC39-4547-8D73-E199CF0B1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D68548-770C-4872-8772-776EE52BE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09EC08C-E20F-496D-94D6-28B16EFF775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607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7897DD5-0527-4197-ADDB-7E205FF1FD00}"/>
              </a:ext>
            </a:extLst>
          </p:cNvPr>
          <p:cNvSpPr/>
          <p:nvPr/>
        </p:nvSpPr>
        <p:spPr>
          <a:xfrm>
            <a:off x="0" y="0"/>
            <a:ext cx="66000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8C536E6-0250-429E-A5AC-ED281EE6D652}"/>
              </a:ext>
            </a:extLst>
          </p:cNvPr>
          <p:cNvSpPr/>
          <p:nvPr/>
        </p:nvSpPr>
        <p:spPr>
          <a:xfrm>
            <a:off x="6656501" y="0"/>
            <a:ext cx="5535499" cy="6858000"/>
          </a:xfrm>
          <a:prstGeom prst="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B7C1255-E55B-4681-95A3-B5592B207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4444" y="2996952"/>
            <a:ext cx="5086212" cy="3179688"/>
          </a:xfrm>
        </p:spPr>
        <p:txBody>
          <a:bodyPr>
            <a:normAutofit fontScale="90000"/>
          </a:bodyPr>
          <a:lstStyle/>
          <a:p>
            <a:pPr algn="l"/>
            <a:r>
              <a:rPr lang="pt-BR" altLang="pt-BR" b="1" i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Templates</a:t>
            </a:r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 e dicas para elaboração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  <a:cs typeface="Calibri Light" panose="020F0302020204030204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DBE49548-1984-439B-8111-14AA7ADAD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845" y="695723"/>
            <a:ext cx="6162599" cy="3891073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7B548D2-2D51-4E1C-AF1A-597973832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2268" y="1748747"/>
            <a:ext cx="4032934" cy="44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3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CF996-C403-40D3-8532-D1A5B5E8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E737E1-79EA-4373-8F5B-DCF7CF774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Foram criados </a:t>
            </a:r>
            <a:r>
              <a:rPr lang="pt-BR" i="1" dirty="0" err="1"/>
              <a:t>templates</a:t>
            </a:r>
            <a:r>
              <a:rPr lang="pt-BR" dirty="0"/>
              <a:t> para a apresentação com o nome de cada evento.</a:t>
            </a:r>
          </a:p>
          <a:p>
            <a:r>
              <a:rPr lang="pt-BR" dirty="0"/>
              <a:t>Você pode escolher o </a:t>
            </a:r>
            <a:r>
              <a:rPr lang="pt-BR" i="1" dirty="0" err="1"/>
              <a:t>template</a:t>
            </a:r>
            <a:r>
              <a:rPr lang="pt-BR" dirty="0"/>
              <a:t> de acordo com o evento.</a:t>
            </a:r>
          </a:p>
          <a:p>
            <a:r>
              <a:rPr lang="pt-BR" dirty="0"/>
              <a:t>Este é do </a:t>
            </a:r>
          </a:p>
          <a:p>
            <a:pPr marL="0" indent="0" algn="ctr">
              <a:buNone/>
            </a:pPr>
            <a:endParaRPr lang="pt-BR" dirty="0">
              <a:highlight>
                <a:srgbClr val="ED7D31"/>
              </a:highlight>
            </a:endParaRPr>
          </a:p>
          <a:p>
            <a:pPr marL="0" indent="0">
              <a:buNone/>
            </a:pPr>
            <a:r>
              <a:rPr lang="pt-BR" dirty="0">
                <a:highlight>
                  <a:srgbClr val="ED7D31"/>
                </a:highlight>
              </a:rPr>
              <a:t>Seminário de Iniciação Científica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E77DF35-225F-4177-9721-13CC99E31D4C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2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A512D9A-2A9B-47CF-9779-EEDEB2ABCE4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62659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3200" b="1" i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Templates</a:t>
            </a:r>
            <a:endParaRPr lang="pt-BR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618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CF996-C403-40D3-8532-D1A5B5E8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E737E1-79EA-4373-8F5B-DCF7CF774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Este é da </a:t>
            </a:r>
          </a:p>
          <a:p>
            <a:pPr marL="0" indent="0" algn="ctr">
              <a:buNone/>
            </a:pPr>
            <a:endParaRPr lang="pt-BR" dirty="0">
              <a:highlight>
                <a:srgbClr val="ED7D31"/>
              </a:highlight>
            </a:endParaRPr>
          </a:p>
          <a:p>
            <a:pPr marL="0" indent="0">
              <a:buNone/>
            </a:pPr>
            <a:r>
              <a:rPr lang="pt-BR" dirty="0">
                <a:highlight>
                  <a:srgbClr val="ED7D31"/>
                </a:highlight>
              </a:rPr>
              <a:t>Jornada de Tecnologia e Inovação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E77DF35-225F-4177-9721-13CC99E31D4C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2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A512D9A-2A9B-47CF-9779-EEDEB2ABCE4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62659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3200" b="1" i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Templates</a:t>
            </a:r>
            <a:endParaRPr lang="pt-BR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0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CF996-C403-40D3-8532-D1A5B5E8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E737E1-79EA-4373-8F5B-DCF7CF774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Este é da </a:t>
            </a:r>
          </a:p>
          <a:p>
            <a:pPr marL="0" indent="0" algn="ctr">
              <a:buNone/>
            </a:pPr>
            <a:endParaRPr lang="pt-BR" dirty="0">
              <a:highlight>
                <a:srgbClr val="ED7D31"/>
              </a:highlight>
            </a:endParaRPr>
          </a:p>
          <a:p>
            <a:pPr marL="0" indent="0">
              <a:buNone/>
            </a:pPr>
            <a:r>
              <a:rPr lang="pt-BR" dirty="0">
                <a:highlight>
                  <a:srgbClr val="ED7D31"/>
                </a:highlight>
              </a:rPr>
              <a:t>Mostra Científica de Integração Pós-Graduação e Graduação.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E77DF35-225F-4177-9721-13CC99E31D4C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32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A512D9A-2A9B-47CF-9779-EEDEB2ABCE4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62659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3200" b="1" i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Templates</a:t>
            </a:r>
            <a:endParaRPr lang="pt-BR" sz="3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7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217AB1F-008F-4F67-9611-56D9302CBA1F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EC92C1-2B7C-4BD2-9733-2E08DF65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09928" cy="1325563"/>
          </a:xfrm>
        </p:spPr>
        <p:txBody>
          <a:bodyPr>
            <a:normAutofit/>
          </a:bodyPr>
          <a:lstStyle/>
          <a:p>
            <a:r>
              <a:rPr lang="pt-BR" altLang="pt-BR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Passos para elaborar a apresentação</a:t>
            </a:r>
            <a:endParaRPr lang="pt-BR" sz="32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99AB6-6A6D-40BF-A137-BD861BE76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r>
              <a:rPr lang="pt-BR" altLang="pt-BR" dirty="0">
                <a:latin typeface="Trebuchet MS" panose="020B0603020202020204" pitchFamily="34" charset="0"/>
              </a:rPr>
              <a:t>Elabore um bom resumo.</a:t>
            </a:r>
          </a:p>
          <a:p>
            <a:r>
              <a:rPr lang="pt-BR" altLang="pt-BR" dirty="0">
                <a:latin typeface="Trebuchet MS" panose="020B0603020202020204" pitchFamily="34" charset="0"/>
              </a:rPr>
              <a:t>Crie os slides.</a:t>
            </a:r>
          </a:p>
          <a:p>
            <a:r>
              <a:rPr lang="pt-BR" altLang="pt-BR" dirty="0">
                <a:latin typeface="Trebuchet MS" panose="020B0603020202020204" pitchFamily="34" charset="0"/>
              </a:rPr>
              <a:t>Desenvolva a apresentação.</a:t>
            </a:r>
          </a:p>
          <a:p>
            <a:r>
              <a:rPr lang="pt-BR" altLang="pt-BR" dirty="0">
                <a:latin typeface="Trebuchet MS" panose="020B0603020202020204" pitchFamily="34" charset="0"/>
              </a:rPr>
              <a:t>Treine a apresentação.</a:t>
            </a:r>
          </a:p>
          <a:p>
            <a:endParaRPr lang="pt-BR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25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774484F-B135-48A4-8F81-5FB202DFCC3F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3516CC-6A66-4688-BBF7-87A4D1DCA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Elaboração do Resumo</a:t>
            </a:r>
            <a:endParaRPr lang="pt-BR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727697-A9D2-4BDE-BA19-135F69000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>
            <a:normAutofit/>
          </a:bodyPr>
          <a:lstStyle/>
          <a:p>
            <a:pPr marL="442913" indent="-442913">
              <a:buSzPct val="130000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Uma boa apresentação começa com um bom resumo.</a:t>
            </a:r>
          </a:p>
          <a:p>
            <a:pPr marL="442913" indent="-44291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Uma ou duas frases introdutórias.</a:t>
            </a:r>
          </a:p>
          <a:p>
            <a:pPr marL="442913" indent="-44291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Objetivos.</a:t>
            </a:r>
          </a:p>
          <a:p>
            <a:pPr marL="442913" indent="-44291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Metodologia.</a:t>
            </a:r>
          </a:p>
          <a:p>
            <a:pPr marL="442913" indent="-44291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Resultados.</a:t>
            </a:r>
          </a:p>
          <a:p>
            <a:pPr marL="442913" indent="-44291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Conclusões.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1857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E1D732A-41E2-45DB-87AC-3E645F7A4C80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C3FE3B-F66A-4338-8049-349282038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da apresentação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DF13EC-1573-4A02-938E-2E26E2742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0" indent="27146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Faça com antecedência.</a:t>
            </a:r>
          </a:p>
          <a:p>
            <a:pPr marL="0" indent="27146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Escreva a apresentação.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3559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CC3CD69-CE81-4B8D-A84E-16AA5EB237F8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932058-86F3-47F6-941A-291510304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921FF4-BA43-4FB8-8E59-593DE0E37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Introdução: 1 a 2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</a:p>
          <a:p>
            <a:pPr marL="0" indent="0" algn="ctr">
              <a:buNone/>
              <a:defRPr/>
            </a:pPr>
            <a:endParaRPr lang="pt-BR" altLang="pt-BR" b="1" i="1" dirty="0">
              <a:latin typeface="Trebuchet MS" panose="020B0603020202020204" pitchFamily="34" charset="0"/>
            </a:endParaRPr>
          </a:p>
          <a:p>
            <a:pPr marL="91440" indent="-91440" algn="ctr">
              <a:buNone/>
              <a:defRPr/>
            </a:pPr>
            <a:r>
              <a:rPr lang="pt-BR" altLang="pt-BR" b="1" i="1" dirty="0">
                <a:latin typeface="Trebuchet MS" panose="020B0603020202020204" pitchFamily="34" charset="0"/>
              </a:rPr>
              <a:t>“O que me fez pensar no assunto”?</a:t>
            </a:r>
            <a:endParaRPr lang="pt-BR" altLang="pt-BR" sz="1600" b="1" i="1" dirty="0">
              <a:latin typeface="Trebuchet MS" panose="020B0603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9971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3C1196F-258F-4503-9B84-F785447D8CF9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B7C3A2-A8A1-40E1-B4C9-B763C9DC2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399385-94E6-498A-9AB9-57026EA52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Objetivos (Hipótese):  1 </a:t>
            </a:r>
            <a:r>
              <a:rPr lang="pt-BR" altLang="pt-BR" i="1" dirty="0">
                <a:latin typeface="Trebuchet MS" panose="020B0603020202020204" pitchFamily="34" charset="0"/>
              </a:rPr>
              <a:t>slide</a:t>
            </a:r>
          </a:p>
          <a:p>
            <a:pPr marL="91440" indent="-91440" algn="ctr">
              <a:buFontTx/>
              <a:buChar char="•"/>
              <a:defRPr/>
            </a:pPr>
            <a:endParaRPr lang="pt-BR" altLang="pt-BR" i="1" dirty="0">
              <a:latin typeface="Trebuchet MS" panose="020B0603020202020204" pitchFamily="34" charset="0"/>
            </a:endParaRPr>
          </a:p>
          <a:p>
            <a:pPr marL="91440" indent="-91440" algn="ctr">
              <a:buNone/>
              <a:defRPr/>
            </a:pPr>
            <a:r>
              <a:rPr lang="pt-BR" altLang="pt-BR" b="1" i="1" dirty="0">
                <a:latin typeface="Trebuchet MS" panose="020B0603020202020204" pitchFamily="34" charset="0"/>
              </a:rPr>
              <a:t>“Por que eu fiz a pesquisa”?</a:t>
            </a:r>
            <a:endParaRPr lang="pt-BR" altLang="pt-BR" b="1" dirty="0">
              <a:latin typeface="Trebuchet MS" panose="020B0603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4285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43362B-BCCB-4AC0-8E11-F4F45CD43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Objetivos (Hipótese):  1 </a:t>
            </a:r>
            <a:r>
              <a:rPr lang="pt-BR" altLang="pt-BR" i="1" dirty="0">
                <a:latin typeface="Trebuchet MS" panose="020B0603020202020204" pitchFamily="34" charset="0"/>
              </a:rPr>
              <a:t>slide</a:t>
            </a:r>
          </a:p>
          <a:p>
            <a:pPr marL="91440" indent="-91440" algn="ctr">
              <a:buFontTx/>
              <a:buChar char="•"/>
              <a:defRPr/>
            </a:pPr>
            <a:endParaRPr lang="pt-BR" altLang="pt-BR" i="1" dirty="0">
              <a:latin typeface="Trebuchet MS" panose="020B0603020202020204" pitchFamily="34" charset="0"/>
            </a:endParaRPr>
          </a:p>
          <a:p>
            <a:pPr marL="91440" indent="-91440" algn="ctr">
              <a:buNone/>
              <a:defRPr/>
            </a:pPr>
            <a:r>
              <a:rPr lang="pt-BR" altLang="pt-BR" b="1" i="1" dirty="0">
                <a:latin typeface="Trebuchet MS" panose="020B0603020202020204" pitchFamily="34" charset="0"/>
              </a:rPr>
              <a:t>“Por que eu fiz a pesquisa”?</a:t>
            </a:r>
            <a:endParaRPr lang="pt-BR" altLang="pt-BR" b="1" dirty="0">
              <a:latin typeface="Trebuchet MS" panose="020B0603020202020204" pitchFamily="34" charset="0"/>
            </a:endParaRPr>
          </a:p>
          <a:p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9BDCB6F-7158-41E0-81FE-883821467416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28ACCC8-4D71-48D6-87BC-A0BDD3F7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92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D94103-CF2F-450C-B334-C1251AC22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>
            <a:normAutofit lnSpcReduction="10000"/>
          </a:bodyPr>
          <a:lstStyle/>
          <a:p>
            <a:pPr marL="539750" indent="-539750" algn="ctr">
              <a:buNone/>
              <a:defRPr/>
            </a:pPr>
            <a:r>
              <a:rPr lang="pt-BR" altLang="pt-BR" sz="3200" b="1" dirty="0">
                <a:latin typeface="Trebuchet MS" panose="020B0603020202020204" pitchFamily="34" charset="0"/>
              </a:rPr>
              <a:t>Material e Métodos: 1 a 3 </a:t>
            </a:r>
            <a:r>
              <a:rPr lang="pt-BR" altLang="pt-BR" sz="3200" b="1" i="1" dirty="0">
                <a:latin typeface="Trebuchet MS" panose="020B0603020202020204" pitchFamily="34" charset="0"/>
              </a:rPr>
              <a:t>slides</a:t>
            </a:r>
          </a:p>
          <a:p>
            <a:pPr marL="539750" indent="-539750" algn="ctr">
              <a:buNone/>
              <a:defRPr/>
            </a:pPr>
            <a:r>
              <a:rPr lang="pt-BR" altLang="pt-BR" b="1" i="1" dirty="0">
                <a:latin typeface="Trebuchet MS" panose="020B0603020202020204" pitchFamily="34" charset="0"/>
              </a:rPr>
              <a:t>“Como eu fiz a pesquisa”?</a:t>
            </a:r>
          </a:p>
          <a:p>
            <a:pPr marL="539750" indent="-539750" algn="ctr">
              <a:buNone/>
              <a:defRPr/>
            </a:pPr>
            <a:endParaRPr lang="pt-BR" altLang="pt-BR" b="1" i="1" dirty="0">
              <a:latin typeface="Trebuchet MS" panose="020B0603020202020204" pitchFamily="34" charset="0"/>
            </a:endParaRPr>
          </a:p>
          <a:p>
            <a:pPr marL="539750" indent="-53975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Delineamento.</a:t>
            </a:r>
          </a:p>
          <a:p>
            <a:pPr marL="539750" indent="-53975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Descrição da população: seleção,  critérios de inclusão e exclusão.</a:t>
            </a:r>
          </a:p>
          <a:p>
            <a:pPr marL="539750" indent="-53975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Métodos.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A0FB8C0-6045-4B80-B3BF-1C98384EF62E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B39F8C89-7950-4843-AA60-C3C14B6B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72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09969E-11B0-4912-BAD3-CB618E5A1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91440" indent="-91440" algn="ctr">
              <a:buNone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Resultados: 3 a 4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</a:p>
          <a:p>
            <a:pPr marL="91440" indent="-91440" algn="ctr">
              <a:buNone/>
              <a:defRPr/>
            </a:pPr>
            <a:endParaRPr lang="pt-BR" altLang="pt-BR" i="1" dirty="0">
              <a:latin typeface="Trebuchet MS" panose="020B0603020202020204" pitchFamily="34" charset="0"/>
            </a:endParaRPr>
          </a:p>
          <a:p>
            <a:pPr marL="91440" indent="-91440" algn="ctr">
              <a:buNone/>
              <a:defRPr/>
            </a:pPr>
            <a:r>
              <a:rPr lang="pt-BR" altLang="pt-BR" i="1" dirty="0">
                <a:latin typeface="Trebuchet MS" panose="020B0603020202020204" pitchFamily="34" charset="0"/>
              </a:rPr>
              <a:t>“O que eu encontrei”?</a:t>
            </a:r>
          </a:p>
          <a:p>
            <a:pPr marL="91440" indent="-91440">
              <a:defRPr/>
            </a:pPr>
            <a:endParaRPr lang="pt-BR" altLang="pt-BR" dirty="0">
              <a:latin typeface="Trebuchet MS" panose="020B0603020202020204" pitchFamily="34" charset="0"/>
            </a:endParaRPr>
          </a:p>
          <a:p>
            <a:pPr marL="91440" indent="-91440"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Procure uniformizar a apresentação dos resultados.</a:t>
            </a:r>
          </a:p>
          <a:p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4F9C527-8FB2-46D6-8208-7BCDAA8E055C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DE79337-80C8-4F40-BF1B-A33A9E26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55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FD2DBE-EE6B-44B1-810A-AF980EFA9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91440" indent="-91440" algn="ctr">
              <a:buNone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Conclusões: 1 a 2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</a:p>
          <a:p>
            <a:pPr marL="91440" indent="-91440" algn="ctr">
              <a:buNone/>
              <a:defRPr/>
            </a:pPr>
            <a:endParaRPr lang="pt-BR" altLang="pt-BR" b="1" i="1" dirty="0">
              <a:latin typeface="Trebuchet MS" panose="020B0603020202020204" pitchFamily="34" charset="0"/>
            </a:endParaRPr>
          </a:p>
          <a:p>
            <a:pPr marL="91440" indent="-91440" algn="ctr">
              <a:buNone/>
              <a:defRPr/>
            </a:pPr>
            <a:r>
              <a:rPr lang="pt-BR" altLang="pt-BR" b="1" i="1" dirty="0">
                <a:latin typeface="Trebuchet MS" panose="020B0603020202020204" pitchFamily="34" charset="0"/>
              </a:rPr>
              <a:t>“O que eu aprendi”?</a:t>
            </a:r>
          </a:p>
          <a:p>
            <a:pPr marL="91440" indent="-91440" algn="ctr">
              <a:defRPr/>
            </a:pPr>
            <a:endParaRPr lang="pt-BR" altLang="pt-BR" b="1" dirty="0">
              <a:latin typeface="Trebuchet MS" panose="020B0603020202020204" pitchFamily="34" charset="0"/>
            </a:endParaRP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Devem estar relacionadas aos objetivos.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Concluir apenas o que apresentou.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8E5E79C-1B27-4475-88AF-025E75BA7444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46A2048-CEE9-4A0C-BE0B-FDEAB2D9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184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11784A-4AD9-4E83-B8D0-0592FF9C8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91440" indent="-91440" algn="ctr">
              <a:buClr>
                <a:srgbClr val="FF0000"/>
              </a:buClr>
              <a:buNone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Tópicos Opcionais</a:t>
            </a:r>
            <a:r>
              <a:rPr lang="pt-BR" altLang="pt-BR" i="1" dirty="0">
                <a:latin typeface="Trebuchet MS" panose="020B0603020202020204" pitchFamily="34" charset="0"/>
              </a:rPr>
              <a:t> </a:t>
            </a:r>
          </a:p>
          <a:p>
            <a:pPr marL="91440" indent="-91440" algn="ctr">
              <a:buClr>
                <a:srgbClr val="FF0000"/>
              </a:buClr>
              <a:buFont typeface="Wingdings" panose="05000000000000000000" pitchFamily="2" charset="2"/>
              <a:buChar char="®"/>
              <a:defRPr/>
            </a:pPr>
            <a:endParaRPr lang="pt-BR" altLang="pt-BR" b="1" dirty="0">
              <a:latin typeface="Trebuchet MS" panose="020B0603020202020204" pitchFamily="34" charset="0"/>
            </a:endParaRPr>
          </a:p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Significância do estudo: 1 </a:t>
            </a:r>
            <a:r>
              <a:rPr lang="pt-BR" altLang="pt-BR" i="1" dirty="0">
                <a:latin typeface="Trebuchet MS" panose="020B0603020202020204" pitchFamily="34" charset="0"/>
              </a:rPr>
              <a:t>slide.</a:t>
            </a:r>
          </a:p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Recomendações: 1 </a:t>
            </a:r>
            <a:r>
              <a:rPr lang="pt-BR" altLang="pt-BR" i="1" dirty="0">
                <a:latin typeface="Trebuchet MS" panose="020B0603020202020204" pitchFamily="34" charset="0"/>
              </a:rPr>
              <a:t>slide.</a:t>
            </a:r>
          </a:p>
          <a:p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9247132-039E-4A71-A817-FDEF32FB7D4A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32DC4033-6D0F-4614-83B3-920DA53A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Conteúdo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19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F908352-F243-4485-8630-39AC4BD11223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5E11D7-80F5-4F6F-9E50-E127108E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Elaboração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DD0B53-8F83-4B97-8C99-F4C83EBFE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algn="just">
              <a:lnSpc>
                <a:spcPct val="150000"/>
              </a:lnSpc>
              <a:buFontTx/>
              <a:buChar char="•"/>
            </a:pPr>
            <a:r>
              <a:rPr lang="pt-BR" altLang="pt-BR" dirty="0">
                <a:latin typeface="Trebuchet MS" panose="020B0603020202020204" pitchFamily="34" charset="0"/>
              </a:rPr>
              <a:t> Faça os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  <a:r>
              <a:rPr lang="pt-BR" altLang="pt-BR" dirty="0">
                <a:latin typeface="Trebuchet MS" panose="020B0603020202020204" pitchFamily="34" charset="0"/>
              </a:rPr>
              <a:t> após escrever a apresentação.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pt-BR" altLang="pt-BR" dirty="0">
                <a:latin typeface="Trebuchet MS" panose="020B0603020202020204" pitchFamily="34" charset="0"/>
              </a:rPr>
              <a:t> Calcule  1 </a:t>
            </a:r>
            <a:r>
              <a:rPr lang="pt-BR" altLang="pt-BR" i="1" dirty="0">
                <a:latin typeface="Trebuchet MS" panose="020B0603020202020204" pitchFamily="34" charset="0"/>
              </a:rPr>
              <a:t>slide</a:t>
            </a:r>
            <a:r>
              <a:rPr lang="pt-BR" altLang="pt-BR" dirty="0">
                <a:latin typeface="Trebuchet MS" panose="020B0603020202020204" pitchFamily="34" charset="0"/>
              </a:rPr>
              <a:t> por minuto.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9944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2CC3002-41AF-4A28-9897-F5FEF7CC94C2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6CE695-D60F-43BB-8BBE-29EB18600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Elaboração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A0E4CB-4BB0-4EDE-81D3-F44BA88CD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algn="just">
              <a:lnSpc>
                <a:spcPct val="150000"/>
              </a:lnSpc>
              <a:buFontTx/>
              <a:buChar char="•"/>
            </a:pPr>
            <a:r>
              <a:rPr lang="pt-BR" altLang="pt-BR" dirty="0">
                <a:latin typeface="Trebuchet MS" panose="020B0603020202020204" pitchFamily="34" charset="0"/>
              </a:rPr>
              <a:t> Faça os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  <a:r>
              <a:rPr lang="pt-BR" altLang="pt-BR" dirty="0">
                <a:latin typeface="Trebuchet MS" panose="020B0603020202020204" pitchFamily="34" charset="0"/>
              </a:rPr>
              <a:t> após escrever a apresentação.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pt-BR" altLang="pt-BR" dirty="0">
                <a:latin typeface="Trebuchet MS" panose="020B0603020202020204" pitchFamily="34" charset="0"/>
              </a:rPr>
              <a:t> Calcule  1 </a:t>
            </a:r>
            <a:r>
              <a:rPr lang="pt-BR" altLang="pt-BR" i="1" dirty="0">
                <a:latin typeface="Trebuchet MS" panose="020B0603020202020204" pitchFamily="34" charset="0"/>
              </a:rPr>
              <a:t>slide</a:t>
            </a:r>
            <a:r>
              <a:rPr lang="pt-BR" altLang="pt-BR" dirty="0">
                <a:latin typeface="Trebuchet MS" panose="020B0603020202020204" pitchFamily="34" charset="0"/>
              </a:rPr>
              <a:t> por minuto.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9191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4BFA86D-CF54-4E54-8D67-3E9BE608B2E5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3A4D18-AE59-438C-A929-D59203A55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Elaboração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24733C-8409-478D-A6B8-FAFD820DD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Inclua o título.</a:t>
            </a:r>
          </a:p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Use letras minúsculas, exceto o TÍTULO.</a:t>
            </a:r>
          </a:p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Não use letras pequenas demais.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Não polua o </a:t>
            </a:r>
            <a:r>
              <a:rPr lang="pt-BR" altLang="pt-BR" i="1" dirty="0">
                <a:latin typeface="Trebuchet MS" panose="020B0603020202020204" pitchFamily="34" charset="0"/>
              </a:rPr>
              <a:t>slide</a:t>
            </a:r>
            <a:r>
              <a:rPr lang="pt-BR" altLang="pt-BR" dirty="0">
                <a:latin typeface="Trebuchet MS" panose="020B0603020202020204" pitchFamily="34" charset="0"/>
              </a:rPr>
              <a:t>.  Utilize no máximo 7 linhas e 7 palavras por linha.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4426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84180C9-B218-4F0F-95E4-5360370ABB1E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A1C07E-39B5-4E95-9E30-7234B3D34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78280" cy="1325563"/>
          </a:xfrm>
        </p:spPr>
        <p:txBody>
          <a:bodyPr/>
          <a:lstStyle/>
          <a:p>
            <a:r>
              <a:rPr lang="pt-BR" altLang="pt-BR" b="1" dirty="0">
                <a:solidFill>
                  <a:schemeClr val="bg1"/>
                </a:solidFill>
                <a:latin typeface="Trebuchet MS" panose="020B0603020202020204" pitchFamily="34" charset="0"/>
              </a:rPr>
              <a:t>Elaboração dos </a:t>
            </a:r>
            <a:r>
              <a:rPr lang="pt-BR" altLang="pt-BR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slides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909294-C40B-42B9-A11C-3B4B1CA2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446088" indent="-446088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Evite abreviações.</a:t>
            </a:r>
          </a:p>
          <a:p>
            <a:pPr marL="446088" indent="-446088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Em tabelas de 2 colunas, use no  máximo 4  linhas.</a:t>
            </a:r>
          </a:p>
          <a:p>
            <a:pPr marL="446088" indent="-446088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Refaça tabelas publicadas, se inadequadas.</a:t>
            </a:r>
          </a:p>
          <a:p>
            <a:pPr marL="446088" indent="-446088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Se for mostrar dados de outros autores, coloque a referência.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9501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C641EE0-3A22-49E5-B91D-0C307D9B44D4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31907A-0DDE-473A-BB4A-0744BC943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65912" cy="1325563"/>
          </a:xfrm>
        </p:spPr>
        <p:txBody>
          <a:bodyPr>
            <a:noAutofit/>
          </a:bodyPr>
          <a:lstStyle/>
          <a:p>
            <a:r>
              <a:rPr lang="pt-BR" altLang="pt-BR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Algumas dicas para o momento da apresentação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BCB54-9F09-48B5-BF13-3563AF4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>
            <a:normAutofit lnSpcReduction="10000"/>
          </a:bodyPr>
          <a:lstStyle/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Seja positivo, firme.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Fale com motivação.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Fale olhando para a plateia.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Fale devagar.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Aponte para os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  <a:r>
              <a:rPr lang="pt-BR" altLang="pt-BR" dirty="0">
                <a:latin typeface="Trebuchet MS" panose="020B0603020202020204" pitchFamily="34" charset="0"/>
              </a:rPr>
              <a:t> para orientar a plateia.</a:t>
            </a:r>
          </a:p>
          <a:p>
            <a:pPr marL="91440" indent="-91440" algn="just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Use os mesmos termos dos </a:t>
            </a:r>
            <a:r>
              <a:rPr lang="pt-BR" altLang="pt-BR" i="1" dirty="0">
                <a:latin typeface="Trebuchet MS" panose="020B0603020202020204" pitchFamily="34" charset="0"/>
              </a:rPr>
              <a:t>slides.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2475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2118288B-9F06-479D-A816-7C14C4485A46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05D716-9121-4E6E-8DD2-930D49F7B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73624" cy="4351338"/>
          </a:xfrm>
        </p:spPr>
        <p:txBody>
          <a:bodyPr/>
          <a:lstStyle/>
          <a:p>
            <a:r>
              <a:rPr lang="pt-BR" altLang="pt-BR" dirty="0">
                <a:latin typeface="Trebuchet MS" panose="020B0603020202020204" pitchFamily="34" charset="0"/>
              </a:rPr>
              <a:t>Nos </a:t>
            </a:r>
            <a:r>
              <a:rPr lang="pt-BR" altLang="pt-BR" i="1" dirty="0">
                <a:latin typeface="Trebuchet MS" panose="020B0603020202020204" pitchFamily="34" charset="0"/>
              </a:rPr>
              <a:t>slides</a:t>
            </a:r>
            <a:r>
              <a:rPr lang="pt-BR" altLang="pt-BR" dirty="0">
                <a:latin typeface="Trebuchet MS" panose="020B0603020202020204" pitchFamily="34" charset="0"/>
              </a:rPr>
              <a:t> com gráficos, sempre indique o que significam.</a:t>
            </a:r>
          </a:p>
          <a:p>
            <a:endParaRPr lang="pt-BR" dirty="0"/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EBA7A8DA-0090-F18A-9DAB-6263EA28C2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826750"/>
              </p:ext>
            </p:extLst>
          </p:nvPr>
        </p:nvGraphicFramePr>
        <p:xfrm>
          <a:off x="4423284" y="2204864"/>
          <a:ext cx="594015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ítulo 1">
            <a:extLst>
              <a:ext uri="{FF2B5EF4-FFF2-40B4-BE49-F238E27FC236}">
                <a16:creationId xmlns:a16="http://schemas.microsoft.com/office/drawing/2014/main" id="{E895F4D2-3D56-4D0A-BCFF-F15C17219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65912" cy="1325563"/>
          </a:xfrm>
        </p:spPr>
        <p:txBody>
          <a:bodyPr>
            <a:noAutofit/>
          </a:bodyPr>
          <a:lstStyle/>
          <a:p>
            <a:r>
              <a:rPr lang="pt-BR" altLang="pt-BR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Algumas dicas para o momento da apresentação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15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7AFC4E3-F73A-406A-902F-C77ECFCF2C0F}"/>
              </a:ext>
            </a:extLst>
          </p:cNvPr>
          <p:cNvSpPr/>
          <p:nvPr/>
        </p:nvSpPr>
        <p:spPr>
          <a:xfrm>
            <a:off x="-240704" y="363637"/>
            <a:ext cx="8496944" cy="1325563"/>
          </a:xfrm>
          <a:prstGeom prst="roundRect">
            <a:avLst/>
          </a:prstGeom>
          <a:solidFill>
            <a:srgbClr val="0E0E4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3B1B06-7A0F-48B4-A205-FF41A840A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8320" cy="4351338"/>
          </a:xfrm>
        </p:spPr>
        <p:txBody>
          <a:bodyPr/>
          <a:lstStyle/>
          <a:p>
            <a:pPr marL="0" indent="265113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Não distraia a plateia.</a:t>
            </a:r>
          </a:p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Dê um fecho para a apresentação.</a:t>
            </a:r>
          </a:p>
          <a:p>
            <a:pPr marL="91440" indent="-91440">
              <a:lnSpc>
                <a:spcPct val="150000"/>
              </a:lnSpc>
              <a:buFontTx/>
              <a:buChar char="•"/>
              <a:defRPr/>
            </a:pPr>
            <a:r>
              <a:rPr lang="pt-BR" altLang="pt-BR" dirty="0">
                <a:latin typeface="Trebuchet MS" panose="020B0603020202020204" pitchFamily="34" charset="0"/>
              </a:rPr>
              <a:t> Tente responder as perguntas.</a:t>
            </a:r>
          </a:p>
          <a:p>
            <a:pPr marL="265113" indent="-265113">
              <a:lnSpc>
                <a:spcPct val="150000"/>
              </a:lnSpc>
              <a:buFontTx/>
              <a:buChar char="•"/>
              <a:defRPr/>
            </a:pPr>
            <a:r>
              <a:rPr lang="pt-BR" dirty="0">
                <a:latin typeface="Trebuchet MS" panose="020B0603020202020204" pitchFamily="34" charset="0"/>
              </a:rPr>
              <a:t>Consulte o regulamento de submissão do evento e verifique os itens que serão avaliados na sua apresentação.</a:t>
            </a:r>
            <a:endParaRPr lang="pt-BR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5167DFC-7317-4961-8F47-48A629551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65912" cy="1325563"/>
          </a:xfrm>
        </p:spPr>
        <p:txBody>
          <a:bodyPr>
            <a:noAutofit/>
          </a:bodyPr>
          <a:lstStyle/>
          <a:p>
            <a:r>
              <a:rPr lang="pt-BR" altLang="pt-BR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Algumas dicas para o momento da apresentação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1284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f62031-2011-4af6-bf69-587706adcf68" xsi:nil="true"/>
    <lcf76f155ced4ddcb4097134ff3c332f xmlns="22c0cfbf-1d2e-44fc-9168-21bc0601eb83">
      <Terms xmlns="http://schemas.microsoft.com/office/infopath/2007/PartnerControls"/>
    </lcf76f155ced4ddcb4097134ff3c332f>
    <E_x002d_mail xmlns="22c0cfbf-1d2e-44fc-9168-21bc0601eb83">
      <UserInfo>
        <DisplayName/>
        <AccountId xsi:nil="true"/>
        <AccountType/>
      </UserInfo>
    </E_x002d_mail>
    <Path xmlns="22c0cfbf-1d2e-44fc-9168-21bc0601eb83">
      <Url xsi:nil="true"/>
      <Description xsi:nil="true"/>
    </Path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B97F071B46B4F45A4350EBB7D56EA88" ma:contentTypeVersion="25" ma:contentTypeDescription="Crie um novo documento." ma:contentTypeScope="" ma:versionID="4aba4e3ca17965ff5215f9e7f9de57b5">
  <xsd:schema xmlns:xsd="http://www.w3.org/2001/XMLSchema" xmlns:xs="http://www.w3.org/2001/XMLSchema" xmlns:p="http://schemas.microsoft.com/office/2006/metadata/properties" xmlns:ns2="22c0cfbf-1d2e-44fc-9168-21bc0601eb83" xmlns:ns3="9cf62031-2011-4af6-bf69-587706adcf68" xmlns:ns4="55357b02-d706-4be0-b876-3ec2a71dfd4d" targetNamespace="http://schemas.microsoft.com/office/2006/metadata/properties" ma:root="true" ma:fieldsID="ff44c2e735d7862802773c864b85e5bb" ns2:_="" ns3:_="" ns4:_="">
    <xsd:import namespace="22c0cfbf-1d2e-44fc-9168-21bc0601eb83"/>
    <xsd:import namespace="9cf62031-2011-4af6-bf69-587706adcf68"/>
    <xsd:import namespace="55357b02-d706-4be0-b876-3ec2a71dfd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  <xsd:element ref="ns2:MediaServiceLocation" minOccurs="0"/>
                <xsd:element ref="ns2:MediaServiceObjectDetectorVersions" minOccurs="0"/>
                <xsd:element ref="ns2:E_x002d_mail" minOccurs="0"/>
                <xsd:element ref="ns2:MediaServiceSearchProperties" minOccurs="0"/>
                <xsd:element ref="ns2:MediaServiceBillingMetadata" minOccurs="0"/>
                <xsd:element ref="ns2: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c0cfbf-1d2e-44fc-9168-21bc0601e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c331b9e9-6d3a-4942-a242-23944f1ae6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_x002d_mail" ma:index="24" nillable="true" ma:displayName="E-mail" ma:format="Dropdown" ma:list="UserInfo" ma:SharePointGroup="0" ma:internalName="E_x002d_mail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Path" ma:index="27" nillable="true" ma:displayName="Path" ma:format="Hyperlink" ma:internalName="Path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62031-2011-4af6-bf69-587706adcf6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Coluna Global de Taxonomia" ma:hidden="true" ma:list="{05484b72-f303-41a1-8fb6-2739be782ec9}" ma:internalName="TaxCatchAll" ma:showField="CatchAllData" ma:web="9cf62031-2011-4af6-bf69-587706adcf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357b02-d706-4be0-b876-3ec2a71dfd4d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385919F5-31CC-4AC8-BFB7-FB916B15739A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55357b02-d706-4be0-b876-3ec2a71dfd4d"/>
    <ds:schemaRef ds:uri="http://purl.org/dc/terms/"/>
    <ds:schemaRef ds:uri="9cf62031-2011-4af6-bf69-587706adcf68"/>
    <ds:schemaRef ds:uri="http://schemas.microsoft.com/office/infopath/2007/PartnerControls"/>
    <ds:schemaRef ds:uri="22c0cfbf-1d2e-44fc-9168-21bc0601eb8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FE1D111-2734-4C7C-AA99-316573B618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c0cfbf-1d2e-44fc-9168-21bc0601eb83"/>
    <ds:schemaRef ds:uri="9cf62031-2011-4af6-bf69-587706adcf68"/>
    <ds:schemaRef ds:uri="55357b02-d706-4be0-b876-3ec2a71dfd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227CD6-61AB-4072-9042-DC733C38161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40CC3E4-386E-4D94-8791-22833E8D0D4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1474</TotalTime>
  <Words>505</Words>
  <Application>Microsoft Office PowerPoint</Application>
  <PresentationFormat>Widescreen</PresentationFormat>
  <Paragraphs>99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Trebuchet MS</vt:lpstr>
      <vt:lpstr>Wingdings</vt:lpstr>
      <vt:lpstr>Tema do Office</vt:lpstr>
      <vt:lpstr>Templates e dicas para elaboração dos slides</vt:lpstr>
      <vt:lpstr>Apresentação do PowerPoint</vt:lpstr>
      <vt:lpstr>Apresentação do PowerPoint</vt:lpstr>
      <vt:lpstr>Apresentação do PowerPoint</vt:lpstr>
      <vt:lpstr>Passos para elaborar a apresentação</vt:lpstr>
      <vt:lpstr>Elaboração do Resumo</vt:lpstr>
      <vt:lpstr>Conteúdo da apresentação</vt:lpstr>
      <vt:lpstr>Conteúdo dos slides</vt:lpstr>
      <vt:lpstr>Conteúdo dos slides</vt:lpstr>
      <vt:lpstr>Conteúdo dos slides</vt:lpstr>
      <vt:lpstr>Conteúdo dos slides</vt:lpstr>
      <vt:lpstr>Conteúdo dos slides</vt:lpstr>
      <vt:lpstr>Conteúdo dos slides</vt:lpstr>
      <vt:lpstr>Conteúdo dos slides</vt:lpstr>
      <vt:lpstr>Elaboração dos slides</vt:lpstr>
      <vt:lpstr>Elaboração dos slides</vt:lpstr>
      <vt:lpstr>Elaboração dos slides</vt:lpstr>
      <vt:lpstr>Elaboração dos slides</vt:lpstr>
      <vt:lpstr>Algumas dicas para o momento da apresentação</vt:lpstr>
      <vt:lpstr>Algumas dicas para o momento da apresentação</vt:lpstr>
      <vt:lpstr>Algumas dicas para o momento da apresentação</vt:lpstr>
    </vt:vector>
  </TitlesOfParts>
  <Company>UFRGS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Instruções para elaboração de apresentação oral</dc:title>
  <dc:creator>Elsa Regina Justo Giugliani</dc:creator>
  <cp:lastModifiedBy>Lais Vitoria Mertins de Oliveira</cp:lastModifiedBy>
  <cp:revision>108</cp:revision>
  <dcterms:created xsi:type="dcterms:W3CDTF">2001-09-12T18:05:17Z</dcterms:created>
  <dcterms:modified xsi:type="dcterms:W3CDTF">2026-08-25T18:11:57Z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Q2MPMETMKQAM-4462-1</vt:lpwstr>
  </property>
  <property fmtid="{D5CDD505-2E9C-101B-9397-08002B2CF9AE}" pid="3" name="_dlc_DocIdItemGuid">
    <vt:lpwstr>91aedbe8-3c6e-4771-9788-b4d20f041fd7</vt:lpwstr>
  </property>
  <property fmtid="{D5CDD505-2E9C-101B-9397-08002B2CF9AE}" pid="4" name="_dlc_DocIdUrl">
    <vt:lpwstr>http://adminportal2013.univali.megawork.com/institucional/proppec/pesquisa/seminario-de-iniciacao-cientifica/submisssao-de-trabalhos/_layouts/15/DocIdRedir.aspx?ID=Q2MPMETMKQAM-4462-1, Q2MPMETMKQAM-4462-1</vt:lpwstr>
  </property>
  <property fmtid="{D5CDD505-2E9C-101B-9397-08002B2CF9AE}" pid="5" name="PublishingExpirationDate">
    <vt:lpwstr/>
  </property>
  <property fmtid="{D5CDD505-2E9C-101B-9397-08002B2CF9AE}" pid="6" name="Resumo">
    <vt:lpwstr/>
  </property>
  <property fmtid="{D5CDD505-2E9C-101B-9397-08002B2CF9AE}" pid="7" name="PublishingStartDate">
    <vt:lpwstr/>
  </property>
  <property fmtid="{D5CDD505-2E9C-101B-9397-08002B2CF9AE}" pid="8" name="ContentTypeId">
    <vt:lpwstr>0x0101003B97F071B46B4F45A4350EBB7D56EA88</vt:lpwstr>
  </property>
  <property fmtid="{D5CDD505-2E9C-101B-9397-08002B2CF9AE}" pid="9" name="MediaServiceImageTags">
    <vt:lpwstr/>
  </property>
</Properties>
</file>