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5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0" r:id="rId3"/>
    <p:sldId id="276" r:id="rId4"/>
    <p:sldId id="277" r:id="rId5"/>
    <p:sldId id="286" r:id="rId6"/>
    <p:sldId id="288" r:id="rId7"/>
    <p:sldId id="279" r:id="rId8"/>
    <p:sldId id="280" r:id="rId9"/>
    <p:sldId id="283" r:id="rId10"/>
    <p:sldId id="289" r:id="rId11"/>
    <p:sldId id="291" r:id="rId12"/>
    <p:sldId id="292" r:id="rId13"/>
    <p:sldId id="293" r:id="rId14"/>
    <p:sldId id="294" r:id="rId15"/>
    <p:sldId id="295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5" r:id="rId24"/>
    <p:sldId id="304" r:id="rId25"/>
    <p:sldId id="285" r:id="rId26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pos="7512" userDrawn="1">
          <p15:clr>
            <a:srgbClr val="A4A3A4"/>
          </p15:clr>
        </p15:guide>
        <p15:guide id="4" pos="144" userDrawn="1">
          <p15:clr>
            <a:srgbClr val="A4A3A4"/>
          </p15:clr>
        </p15:guide>
        <p15:guide id="5" orient="horz" pos="624" userDrawn="1">
          <p15:clr>
            <a:srgbClr val="A4A3A4"/>
          </p15:clr>
        </p15:guide>
        <p15:guide id="6" orient="horz" pos="40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7A09"/>
    <a:srgbClr val="0D8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407" autoAdjust="0"/>
  </p:normalViewPr>
  <p:slideViewPr>
    <p:cSldViewPr snapToGrid="0" showGuides="1">
      <p:cViewPr>
        <p:scale>
          <a:sx n="80" d="100"/>
          <a:sy n="80" d="100"/>
        </p:scale>
        <p:origin x="894" y="144"/>
      </p:cViewPr>
      <p:guideLst>
        <p:guide orient="horz" pos="2328"/>
        <p:guide pos="3864"/>
        <p:guide pos="7512"/>
        <p:guide pos="144"/>
        <p:guide orient="horz" pos="624"/>
        <p:guide orient="horz" pos="40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86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46527B0-0B24-4087-B225-DB4F5C738F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72798E0-F322-4236-8531-A1882BFE40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8348F61-903F-4A92-BD1D-F4D50DEE5616}" type="datetime1">
              <a:rPr lang="pt-BR" smtClean="0"/>
              <a:t>17/06/2021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4E5881F-2FD0-41BC-8E76-C691E59E14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62CA62C5-8A29-4592-9E3E-4C457F263C0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4E85F6F-0FAD-4AD4-850C-7E4CD14D7D7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3274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1DD10-601E-4934-9857-CBBA808B825D}" type="datetime1">
              <a:rPr lang="pt-BR" smtClean="0"/>
              <a:pPr/>
              <a:t>17/06/2021</a:t>
            </a:fld>
            <a:endParaRPr lang="pt-BR" dirty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 dirty="0"/>
              <a:t>Editar estilos de texto Mestre</a:t>
            </a:r>
          </a:p>
          <a:p>
            <a:pPr lvl="1" rtl="0"/>
            <a:r>
              <a:rPr lang="pt-BR" noProof="0" dirty="0"/>
              <a:t>Segundo nível</a:t>
            </a:r>
          </a:p>
          <a:p>
            <a:pPr lvl="2" rtl="0"/>
            <a:r>
              <a:rPr lang="pt-BR" noProof="0" dirty="0"/>
              <a:t>Terceiro nível</a:t>
            </a:r>
          </a:p>
          <a:p>
            <a:pPr lvl="3" rtl="0"/>
            <a:r>
              <a:rPr lang="pt-BR" noProof="0" dirty="0"/>
              <a:t>Quarto nível</a:t>
            </a:r>
          </a:p>
          <a:p>
            <a:pPr lvl="4" rtl="0"/>
            <a:r>
              <a:rPr lang="pt-BR" noProof="0" dirty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E60DC36-8EFA-4378-9855-E019C55AC47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87705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90740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20390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28326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47814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57713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01028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5580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717261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17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15578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40702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5419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071328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79629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21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35312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22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05648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23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82162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24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222678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25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4801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7579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1124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5521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6193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04909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8681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4230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0F864C-44C4-4000-952D-01F31BFB3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392E06-C914-467E-9D4F-BD763EDA2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/>
              <a:t>Clique para editar o estilo do subtítulo Mestre</a:t>
            </a:r>
            <a:endParaRPr lang="pt-BR" noProof="0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BEFBAF-82E9-49AD-B2CF-7D154E02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A197FC-5BCA-4F4D-9F82-64AFC200E358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D8006A-94B1-44F7-972D-56767EDE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F5E7BFAB-D84B-45E1-A0BD-2516AC14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8564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F7B869-BFB2-4C20-8AB1-46704BB3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9F007DB-4F12-4428-9C48-5120DF070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FFA8DA-0E31-4CA6-BBFC-2467AAD1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604A03-7973-4BC4-9222-74CFA49BB370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4974BD-9845-459A-9AAA-12731E25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C2A71B0A-FDFB-4B2C-A9EC-2334C5900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93140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60B5D73-1652-4A8E-B5A3-101523D72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9B7FB99-7425-444D-B602-01B672BCE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EEA9C5-552A-48A1-AB54-ED54209B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130B9D-1A45-452F-AC16-D36CD5C4EA6A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83AAA3-4155-48FB-8F00-16DBE0C9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5D694EAE-CB3C-4DEF-A66D-583C7AAC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746804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07FBE-061D-452C-A8A6-213063CF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3A3535-1708-499D-B5D2-7D8F9FD18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B06063-A112-49AB-80C8-504D99EC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9EAAF2-1359-4DAA-92D0-EC18028594EE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44C8D5-F898-4318-A76D-1FBD8732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2976EC76-E8E8-4FFA-B671-7FA2F3EF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78928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C2CABF-E3C1-431A-A69C-D4881CC4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584226-69DA-4211-B2C8-C29FD05A4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5FF82DB-B518-40FD-8A66-44B874C0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5E3AA6-3E77-4EDD-A5D3-91497A83F745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C1CCEE-725F-4745-837B-87EFB70E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C561522A-E0E6-406B-BF30-A7C7A572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23004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C9BDC-6F21-4EF5-A8DD-E35E27EA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968D5F-2AB6-42D3-A54E-AB3E60325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65AB07F-D5F7-402A-AE4E-027BF1CA9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5108EDC-3863-43B9-93C7-37465DC7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33B832-A218-4C52-AD98-17F0930C59CC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777D452-958D-4159-A9A4-16DD2968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id="{289654B6-1460-48B9-AC7E-592F68B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9740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8C848-926A-4FD3-A311-A100A266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C8ECD90-B4F0-4DFB-BB3D-F23102078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35A6C3A-033E-474B-AB97-D8291A04E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532B928-3A23-4FCA-AD1F-E45A467B5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BDC8376-6FC6-4A11-B0DB-9A148E9C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80206F-8846-425C-A56E-16FFBA4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51457D-773F-4388-805A-0245A2DC7FA6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A45E89F-12CF-4561-A5F2-1E05783A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9" name="Espaço Reservado para o Número do Slide 8">
            <a:extLst>
              <a:ext uri="{FF2B5EF4-FFF2-40B4-BE49-F238E27FC236}">
                <a16:creationId xmlns:a16="http://schemas.microsoft.com/office/drawing/2014/main" id="{9EB4DFE4-927C-43B1-A061-5CB97FF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46905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60E367-8DA0-4655-BCBC-F4280D86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FEF9592-AA3C-4CF8-A5DB-4D010195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1BDAD40-2C61-41F0-AC0A-B8DA56506CF8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C2C9377-F93E-4515-852A-26470775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9AED076D-476B-42BA-8795-14FE6C1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62555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EA599B4-6AB2-4190-82B5-7667EE1E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5F0EE2-8399-4909-BF8E-74D816C91647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B8FBFB3-AD86-4E39-B8AE-B4EC1452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B9A4AF55-C114-4B60-9A20-56B00A11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05820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883DA1-5CB8-405D-9613-8A9B7BC5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42BB15-A24D-42E9-9CAE-BB827226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t-BR" noProof="0"/>
              <a:t>Editar estilos de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  <a:endParaRPr lang="pt-BR" noProof="0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8F0849D-D3C3-462A-9751-4EAB0B91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180DD20-7A20-4574-98A4-42779587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C62C37-8077-44BC-A52B-E2531EDBA2DE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4D0ED2B-71C4-421A-9DB0-676E00C1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id="{78C4572A-ADFC-4C53-BCA2-42BDF693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23095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8F5C67-EEEC-4AB0-9653-0F80D6B1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t-BR" noProof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DD50D6D-5277-4324-AF23-5FAF00783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noProof="0"/>
              <a:t>Clique no ícone para adicionar uma imagem</a:t>
            </a:r>
            <a:endParaRPr lang="pt-BR" noProof="0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5275657-2BF9-4761-96B6-50EE3CFCF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t-BR" noProof="0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C3C3F7B-A4C8-4F9D-8165-BC5186EA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4235C6-032F-4A2C-8BCF-60C0B3B0EFA5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E696EA5-2FA2-464D-982F-C53E6426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7" name="Espaço Reservado para o Número do Slide 6">
            <a:extLst>
              <a:ext uri="{FF2B5EF4-FFF2-40B4-BE49-F238E27FC236}">
                <a16:creationId xmlns:a16="http://schemas.microsoft.com/office/drawing/2014/main" id="{8911B398-191B-4AB1-86ED-00D0046E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58660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B3445CA-54C1-4DDE-A216-DD2414E3F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BR" noProof="0" dirty="0"/>
              <a:t>Clique para editar o estilo de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306395A-6879-4E93-B24E-067F88AC1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BR" noProof="0" dirty="0"/>
              <a:t>Editar estilos de texto Mestre</a:t>
            </a:r>
          </a:p>
          <a:p>
            <a:pPr lvl="1" rtl="0"/>
            <a:r>
              <a:rPr lang="pt-BR" noProof="0" dirty="0"/>
              <a:t>Segundo nível</a:t>
            </a:r>
          </a:p>
          <a:p>
            <a:pPr lvl="2" rtl="0"/>
            <a:r>
              <a:rPr lang="pt-BR" noProof="0" dirty="0"/>
              <a:t>Terceiro nível</a:t>
            </a:r>
          </a:p>
          <a:p>
            <a:pPr lvl="3" rtl="0"/>
            <a:r>
              <a:rPr lang="pt-BR" noProof="0" dirty="0"/>
              <a:t>Quarto nível</a:t>
            </a:r>
          </a:p>
          <a:p>
            <a:pPr lvl="4" rtl="0"/>
            <a:r>
              <a:rPr lang="pt-BR" noProof="0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50FF5B-A6A6-4F0F-AA5D-3F0F69A43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EE00915-A8F3-468F-8237-A0B9291D1250}" type="datetime1">
              <a:rPr lang="pt-BR" noProof="0" smtClean="0"/>
              <a:t>17/06/2021</a:t>
            </a:fld>
            <a:endParaRPr lang="pt-BR" noProof="0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798FAA-76CC-42EF-8BE0-466A41BBA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BR" noProof="0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5149FF02-6890-4E10-B958-1097AD32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6FEDF93-2BFD-41CA-ABC7-B039102F3792}" type="slidenum">
              <a:rPr lang="pt-BR" noProof="0" smtClean="0"/>
              <a:t>‹nº›</a:t>
            </a:fld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60378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vali.br/intrane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bit.ly/3tOnZF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>
              <a:lumMod val="75000"/>
            </a:schemeClr>
          </a:fgClr>
          <a:bgClr>
            <a:schemeClr val="accent3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00AEF-1595-4419-801B-6E36A33BB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76036"/>
            <a:ext cx="9144000" cy="1384995"/>
          </a:xfrm>
        </p:spPr>
        <p:txBody>
          <a:bodyPr lIns="0" tIns="0" rIns="0" bIns="0" rtlCol="0" anchor="t">
            <a:spAutoFit/>
          </a:bodyPr>
          <a:lstStyle/>
          <a:p>
            <a:pPr rtl="0"/>
            <a:r>
              <a:rPr lang="pt-BR" sz="2000" b="1" dirty="0">
                <a:solidFill>
                  <a:schemeClr val="bg1"/>
                </a:solidFill>
              </a:rPr>
              <a:t>Sistema de </a:t>
            </a:r>
            <a:r>
              <a:rPr lang="pt-BR" b="1" dirty="0">
                <a:solidFill>
                  <a:schemeClr val="bg1"/>
                </a:solidFill>
              </a:rPr>
              <a:t>Cadastro de Projetos</a:t>
            </a:r>
            <a:br>
              <a:rPr lang="pt-BR" dirty="0">
                <a:solidFill>
                  <a:schemeClr val="bg1"/>
                </a:solidFill>
              </a:rPr>
            </a:br>
            <a:r>
              <a:rPr lang="pt-BR" sz="4000" dirty="0">
                <a:solidFill>
                  <a:schemeClr val="accent4"/>
                </a:solidFill>
              </a:rPr>
              <a:t>Submissão</a:t>
            </a:r>
            <a:endParaRPr lang="pt-BR" dirty="0">
              <a:solidFill>
                <a:schemeClr val="accent4"/>
              </a:solidFill>
            </a:endParaRPr>
          </a:p>
        </p:txBody>
      </p:sp>
      <p:sp>
        <p:nvSpPr>
          <p:cNvPr id="4" name="Losango 3">
            <a:extLst>
              <a:ext uri="{FF2B5EF4-FFF2-40B4-BE49-F238E27FC236}">
                <a16:creationId xmlns:a16="http://schemas.microsoft.com/office/drawing/2014/main" id="{1C59176D-59A8-4C02-B448-EE01232FB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92319" y="-608242"/>
            <a:ext cx="2607364" cy="2607364"/>
          </a:xfrm>
          <a:prstGeom prst="diamond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dirty="0"/>
          </a:p>
        </p:txBody>
      </p:sp>
      <p:sp>
        <p:nvSpPr>
          <p:cNvPr id="5" name="Losango 4">
            <a:extLst>
              <a:ext uri="{FF2B5EF4-FFF2-40B4-BE49-F238E27FC236}">
                <a16:creationId xmlns:a16="http://schemas.microsoft.com/office/drawing/2014/main" id="{A50B1817-3C7F-41BC-8557-7A00C928E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25258" y="-1770743"/>
            <a:ext cx="3541486" cy="3541486"/>
          </a:xfrm>
          <a:prstGeom prst="diamond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dirty="0"/>
          </a:p>
        </p:txBody>
      </p:sp>
      <p:grpSp>
        <p:nvGrpSpPr>
          <p:cNvPr id="7" name="Grupo 6" descr="Ícone de gráfico. ">
            <a:extLst>
              <a:ext uri="{FF2B5EF4-FFF2-40B4-BE49-F238E27FC236}">
                <a16:creationId xmlns:a16="http://schemas.microsoft.com/office/drawing/2014/main" id="{B95DF07A-CE7E-4D89-9AA0-25F4FFF3B9C7}"/>
              </a:ext>
            </a:extLst>
          </p:cNvPr>
          <p:cNvGrpSpPr/>
          <p:nvPr/>
        </p:nvGrpSpPr>
        <p:grpSpPr>
          <a:xfrm>
            <a:off x="5851021" y="3724968"/>
            <a:ext cx="489958" cy="492680"/>
            <a:chOff x="2025650" y="4786313"/>
            <a:chExt cx="285750" cy="287338"/>
          </a:xfrm>
          <a:solidFill>
            <a:schemeClr val="bg1"/>
          </a:solidFill>
        </p:grpSpPr>
        <p:sp>
          <p:nvSpPr>
            <p:cNvPr id="8" name="Forma Livre 565">
              <a:extLst>
                <a:ext uri="{FF2B5EF4-FFF2-40B4-BE49-F238E27FC236}">
                  <a16:creationId xmlns:a16="http://schemas.microsoft.com/office/drawing/2014/main" id="{548FC78B-EF83-4185-A63D-1A5A85640B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25650" y="4786313"/>
              <a:ext cx="285750" cy="287338"/>
            </a:xfrm>
            <a:custGeom>
              <a:avLst/>
              <a:gdLst>
                <a:gd name="T0" fmla="*/ 812 w 903"/>
                <a:gd name="T1" fmla="*/ 500 h 903"/>
                <a:gd name="T2" fmla="*/ 810 w 903"/>
                <a:gd name="T3" fmla="*/ 505 h 903"/>
                <a:gd name="T4" fmla="*/ 806 w 903"/>
                <a:gd name="T5" fmla="*/ 509 h 903"/>
                <a:gd name="T6" fmla="*/ 800 w 903"/>
                <a:gd name="T7" fmla="*/ 511 h 903"/>
                <a:gd name="T8" fmla="*/ 105 w 903"/>
                <a:gd name="T9" fmla="*/ 511 h 903"/>
                <a:gd name="T10" fmla="*/ 99 w 903"/>
                <a:gd name="T11" fmla="*/ 510 h 903"/>
                <a:gd name="T12" fmla="*/ 95 w 903"/>
                <a:gd name="T13" fmla="*/ 507 h 903"/>
                <a:gd name="T14" fmla="*/ 92 w 903"/>
                <a:gd name="T15" fmla="*/ 502 h 903"/>
                <a:gd name="T16" fmla="*/ 90 w 903"/>
                <a:gd name="T17" fmla="*/ 496 h 903"/>
                <a:gd name="T18" fmla="*/ 90 w 903"/>
                <a:gd name="T19" fmla="*/ 105 h 903"/>
                <a:gd name="T20" fmla="*/ 92 w 903"/>
                <a:gd name="T21" fmla="*/ 100 h 903"/>
                <a:gd name="T22" fmla="*/ 95 w 903"/>
                <a:gd name="T23" fmla="*/ 94 h 903"/>
                <a:gd name="T24" fmla="*/ 99 w 903"/>
                <a:gd name="T25" fmla="*/ 91 h 903"/>
                <a:gd name="T26" fmla="*/ 105 w 903"/>
                <a:gd name="T27" fmla="*/ 90 h 903"/>
                <a:gd name="T28" fmla="*/ 800 w 903"/>
                <a:gd name="T29" fmla="*/ 90 h 903"/>
                <a:gd name="T30" fmla="*/ 806 w 903"/>
                <a:gd name="T31" fmla="*/ 92 h 903"/>
                <a:gd name="T32" fmla="*/ 810 w 903"/>
                <a:gd name="T33" fmla="*/ 96 h 903"/>
                <a:gd name="T34" fmla="*/ 812 w 903"/>
                <a:gd name="T35" fmla="*/ 102 h 903"/>
                <a:gd name="T36" fmla="*/ 813 w 903"/>
                <a:gd name="T37" fmla="*/ 496 h 903"/>
                <a:gd name="T38" fmla="*/ 15 w 903"/>
                <a:gd name="T39" fmla="*/ 0 h 903"/>
                <a:gd name="T40" fmla="*/ 9 w 903"/>
                <a:gd name="T41" fmla="*/ 1 h 903"/>
                <a:gd name="T42" fmla="*/ 5 w 903"/>
                <a:gd name="T43" fmla="*/ 4 h 903"/>
                <a:gd name="T44" fmla="*/ 1 w 903"/>
                <a:gd name="T45" fmla="*/ 8 h 903"/>
                <a:gd name="T46" fmla="*/ 0 w 903"/>
                <a:gd name="T47" fmla="*/ 15 h 903"/>
                <a:gd name="T48" fmla="*/ 0 w 903"/>
                <a:gd name="T49" fmla="*/ 590 h 903"/>
                <a:gd name="T50" fmla="*/ 2 w 903"/>
                <a:gd name="T51" fmla="*/ 595 h 903"/>
                <a:gd name="T52" fmla="*/ 7 w 903"/>
                <a:gd name="T53" fmla="*/ 599 h 903"/>
                <a:gd name="T54" fmla="*/ 12 w 903"/>
                <a:gd name="T55" fmla="*/ 602 h 903"/>
                <a:gd name="T56" fmla="*/ 437 w 903"/>
                <a:gd name="T57" fmla="*/ 602 h 903"/>
                <a:gd name="T58" fmla="*/ 260 w 903"/>
                <a:gd name="T59" fmla="*/ 877 h 903"/>
                <a:gd name="T60" fmla="*/ 257 w 903"/>
                <a:gd name="T61" fmla="*/ 883 h 903"/>
                <a:gd name="T62" fmla="*/ 256 w 903"/>
                <a:gd name="T63" fmla="*/ 888 h 903"/>
                <a:gd name="T64" fmla="*/ 257 w 903"/>
                <a:gd name="T65" fmla="*/ 893 h 903"/>
                <a:gd name="T66" fmla="*/ 260 w 903"/>
                <a:gd name="T67" fmla="*/ 899 h 903"/>
                <a:gd name="T68" fmla="*/ 265 w 903"/>
                <a:gd name="T69" fmla="*/ 902 h 903"/>
                <a:gd name="T70" fmla="*/ 271 w 903"/>
                <a:gd name="T71" fmla="*/ 903 h 903"/>
                <a:gd name="T72" fmla="*/ 277 w 903"/>
                <a:gd name="T73" fmla="*/ 902 h 903"/>
                <a:gd name="T74" fmla="*/ 281 w 903"/>
                <a:gd name="T75" fmla="*/ 899 h 903"/>
                <a:gd name="T76" fmla="*/ 621 w 903"/>
                <a:gd name="T77" fmla="*/ 899 h 903"/>
                <a:gd name="T78" fmla="*/ 627 w 903"/>
                <a:gd name="T79" fmla="*/ 902 h 903"/>
                <a:gd name="T80" fmla="*/ 632 w 903"/>
                <a:gd name="T81" fmla="*/ 903 h 903"/>
                <a:gd name="T82" fmla="*/ 637 w 903"/>
                <a:gd name="T83" fmla="*/ 902 h 903"/>
                <a:gd name="T84" fmla="*/ 643 w 903"/>
                <a:gd name="T85" fmla="*/ 899 h 903"/>
                <a:gd name="T86" fmla="*/ 646 w 903"/>
                <a:gd name="T87" fmla="*/ 893 h 903"/>
                <a:gd name="T88" fmla="*/ 647 w 903"/>
                <a:gd name="T89" fmla="*/ 888 h 903"/>
                <a:gd name="T90" fmla="*/ 646 w 903"/>
                <a:gd name="T91" fmla="*/ 883 h 903"/>
                <a:gd name="T92" fmla="*/ 643 w 903"/>
                <a:gd name="T93" fmla="*/ 877 h 903"/>
                <a:gd name="T94" fmla="*/ 467 w 903"/>
                <a:gd name="T95" fmla="*/ 602 h 903"/>
                <a:gd name="T96" fmla="*/ 892 w 903"/>
                <a:gd name="T97" fmla="*/ 602 h 903"/>
                <a:gd name="T98" fmla="*/ 897 w 903"/>
                <a:gd name="T99" fmla="*/ 599 h 903"/>
                <a:gd name="T100" fmla="*/ 900 w 903"/>
                <a:gd name="T101" fmla="*/ 595 h 903"/>
                <a:gd name="T102" fmla="*/ 902 w 903"/>
                <a:gd name="T103" fmla="*/ 590 h 903"/>
                <a:gd name="T104" fmla="*/ 903 w 903"/>
                <a:gd name="T105" fmla="*/ 15 h 903"/>
                <a:gd name="T106" fmla="*/ 902 w 903"/>
                <a:gd name="T107" fmla="*/ 8 h 903"/>
                <a:gd name="T108" fmla="*/ 899 w 903"/>
                <a:gd name="T109" fmla="*/ 4 h 903"/>
                <a:gd name="T110" fmla="*/ 894 w 903"/>
                <a:gd name="T111" fmla="*/ 1 h 903"/>
                <a:gd name="T112" fmla="*/ 888 w 903"/>
                <a:gd name="T11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3" h="903">
                  <a:moveTo>
                    <a:pt x="813" y="496"/>
                  </a:moveTo>
                  <a:lnTo>
                    <a:pt x="812" y="500"/>
                  </a:lnTo>
                  <a:lnTo>
                    <a:pt x="811" y="502"/>
                  </a:lnTo>
                  <a:lnTo>
                    <a:pt x="810" y="505"/>
                  </a:lnTo>
                  <a:lnTo>
                    <a:pt x="808" y="507"/>
                  </a:lnTo>
                  <a:lnTo>
                    <a:pt x="806" y="509"/>
                  </a:lnTo>
                  <a:lnTo>
                    <a:pt x="804" y="510"/>
                  </a:lnTo>
                  <a:lnTo>
                    <a:pt x="800" y="511"/>
                  </a:lnTo>
                  <a:lnTo>
                    <a:pt x="797" y="511"/>
                  </a:lnTo>
                  <a:lnTo>
                    <a:pt x="105" y="511"/>
                  </a:lnTo>
                  <a:lnTo>
                    <a:pt x="102" y="511"/>
                  </a:lnTo>
                  <a:lnTo>
                    <a:pt x="99" y="510"/>
                  </a:lnTo>
                  <a:lnTo>
                    <a:pt x="97" y="509"/>
                  </a:lnTo>
                  <a:lnTo>
                    <a:pt x="95" y="507"/>
                  </a:lnTo>
                  <a:lnTo>
                    <a:pt x="93" y="505"/>
                  </a:lnTo>
                  <a:lnTo>
                    <a:pt x="92" y="502"/>
                  </a:lnTo>
                  <a:lnTo>
                    <a:pt x="90" y="500"/>
                  </a:lnTo>
                  <a:lnTo>
                    <a:pt x="90" y="496"/>
                  </a:lnTo>
                  <a:lnTo>
                    <a:pt x="90" y="316"/>
                  </a:lnTo>
                  <a:lnTo>
                    <a:pt x="90" y="105"/>
                  </a:lnTo>
                  <a:lnTo>
                    <a:pt x="90" y="102"/>
                  </a:lnTo>
                  <a:lnTo>
                    <a:pt x="92" y="100"/>
                  </a:lnTo>
                  <a:lnTo>
                    <a:pt x="93" y="96"/>
                  </a:lnTo>
                  <a:lnTo>
                    <a:pt x="95" y="94"/>
                  </a:lnTo>
                  <a:lnTo>
                    <a:pt x="97" y="92"/>
                  </a:lnTo>
                  <a:lnTo>
                    <a:pt x="99" y="91"/>
                  </a:lnTo>
                  <a:lnTo>
                    <a:pt x="102" y="90"/>
                  </a:lnTo>
                  <a:lnTo>
                    <a:pt x="105" y="90"/>
                  </a:lnTo>
                  <a:lnTo>
                    <a:pt x="798" y="90"/>
                  </a:lnTo>
                  <a:lnTo>
                    <a:pt x="800" y="90"/>
                  </a:lnTo>
                  <a:lnTo>
                    <a:pt x="804" y="91"/>
                  </a:lnTo>
                  <a:lnTo>
                    <a:pt x="806" y="92"/>
                  </a:lnTo>
                  <a:lnTo>
                    <a:pt x="808" y="94"/>
                  </a:lnTo>
                  <a:lnTo>
                    <a:pt x="810" y="96"/>
                  </a:lnTo>
                  <a:lnTo>
                    <a:pt x="811" y="100"/>
                  </a:lnTo>
                  <a:lnTo>
                    <a:pt x="812" y="102"/>
                  </a:lnTo>
                  <a:lnTo>
                    <a:pt x="813" y="105"/>
                  </a:lnTo>
                  <a:lnTo>
                    <a:pt x="813" y="496"/>
                  </a:lnTo>
                  <a:close/>
                  <a:moveTo>
                    <a:pt x="888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7" y="2"/>
                  </a:lnTo>
                  <a:lnTo>
                    <a:pt x="5" y="4"/>
                  </a:lnTo>
                  <a:lnTo>
                    <a:pt x="2" y="6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587"/>
                  </a:lnTo>
                  <a:lnTo>
                    <a:pt x="0" y="590"/>
                  </a:lnTo>
                  <a:lnTo>
                    <a:pt x="1" y="593"/>
                  </a:lnTo>
                  <a:lnTo>
                    <a:pt x="2" y="595"/>
                  </a:lnTo>
                  <a:lnTo>
                    <a:pt x="5" y="597"/>
                  </a:lnTo>
                  <a:lnTo>
                    <a:pt x="7" y="599"/>
                  </a:lnTo>
                  <a:lnTo>
                    <a:pt x="9" y="601"/>
                  </a:lnTo>
                  <a:lnTo>
                    <a:pt x="12" y="602"/>
                  </a:lnTo>
                  <a:lnTo>
                    <a:pt x="15" y="602"/>
                  </a:lnTo>
                  <a:lnTo>
                    <a:pt x="437" y="602"/>
                  </a:lnTo>
                  <a:lnTo>
                    <a:pt x="437" y="701"/>
                  </a:lnTo>
                  <a:lnTo>
                    <a:pt x="260" y="877"/>
                  </a:lnTo>
                  <a:lnTo>
                    <a:pt x="259" y="879"/>
                  </a:lnTo>
                  <a:lnTo>
                    <a:pt x="257" y="883"/>
                  </a:lnTo>
                  <a:lnTo>
                    <a:pt x="256" y="885"/>
                  </a:lnTo>
                  <a:lnTo>
                    <a:pt x="256" y="888"/>
                  </a:lnTo>
                  <a:lnTo>
                    <a:pt x="256" y="891"/>
                  </a:lnTo>
                  <a:lnTo>
                    <a:pt x="257" y="893"/>
                  </a:lnTo>
                  <a:lnTo>
                    <a:pt x="259" y="897"/>
                  </a:lnTo>
                  <a:lnTo>
                    <a:pt x="260" y="899"/>
                  </a:lnTo>
                  <a:lnTo>
                    <a:pt x="263" y="901"/>
                  </a:lnTo>
                  <a:lnTo>
                    <a:pt x="265" y="902"/>
                  </a:lnTo>
                  <a:lnTo>
                    <a:pt x="268" y="903"/>
                  </a:lnTo>
                  <a:lnTo>
                    <a:pt x="271" y="903"/>
                  </a:lnTo>
                  <a:lnTo>
                    <a:pt x="274" y="903"/>
                  </a:lnTo>
                  <a:lnTo>
                    <a:pt x="277" y="902"/>
                  </a:lnTo>
                  <a:lnTo>
                    <a:pt x="279" y="901"/>
                  </a:lnTo>
                  <a:lnTo>
                    <a:pt x="281" y="899"/>
                  </a:lnTo>
                  <a:lnTo>
                    <a:pt x="452" y="728"/>
                  </a:lnTo>
                  <a:lnTo>
                    <a:pt x="621" y="899"/>
                  </a:lnTo>
                  <a:lnTo>
                    <a:pt x="623" y="901"/>
                  </a:lnTo>
                  <a:lnTo>
                    <a:pt x="627" y="902"/>
                  </a:lnTo>
                  <a:lnTo>
                    <a:pt x="629" y="903"/>
                  </a:lnTo>
                  <a:lnTo>
                    <a:pt x="632" y="903"/>
                  </a:lnTo>
                  <a:lnTo>
                    <a:pt x="635" y="903"/>
                  </a:lnTo>
                  <a:lnTo>
                    <a:pt x="637" y="902"/>
                  </a:lnTo>
                  <a:lnTo>
                    <a:pt x="641" y="901"/>
                  </a:lnTo>
                  <a:lnTo>
                    <a:pt x="643" y="899"/>
                  </a:lnTo>
                  <a:lnTo>
                    <a:pt x="645" y="897"/>
                  </a:lnTo>
                  <a:lnTo>
                    <a:pt x="646" y="893"/>
                  </a:lnTo>
                  <a:lnTo>
                    <a:pt x="647" y="891"/>
                  </a:lnTo>
                  <a:lnTo>
                    <a:pt x="647" y="888"/>
                  </a:lnTo>
                  <a:lnTo>
                    <a:pt x="647" y="885"/>
                  </a:lnTo>
                  <a:lnTo>
                    <a:pt x="646" y="883"/>
                  </a:lnTo>
                  <a:lnTo>
                    <a:pt x="645" y="879"/>
                  </a:lnTo>
                  <a:lnTo>
                    <a:pt x="643" y="877"/>
                  </a:lnTo>
                  <a:lnTo>
                    <a:pt x="467" y="701"/>
                  </a:lnTo>
                  <a:lnTo>
                    <a:pt x="467" y="602"/>
                  </a:lnTo>
                  <a:lnTo>
                    <a:pt x="888" y="602"/>
                  </a:lnTo>
                  <a:lnTo>
                    <a:pt x="892" y="602"/>
                  </a:lnTo>
                  <a:lnTo>
                    <a:pt x="894" y="601"/>
                  </a:lnTo>
                  <a:lnTo>
                    <a:pt x="897" y="599"/>
                  </a:lnTo>
                  <a:lnTo>
                    <a:pt x="899" y="597"/>
                  </a:lnTo>
                  <a:lnTo>
                    <a:pt x="900" y="595"/>
                  </a:lnTo>
                  <a:lnTo>
                    <a:pt x="902" y="593"/>
                  </a:lnTo>
                  <a:lnTo>
                    <a:pt x="902" y="590"/>
                  </a:lnTo>
                  <a:lnTo>
                    <a:pt x="903" y="587"/>
                  </a:lnTo>
                  <a:lnTo>
                    <a:pt x="903" y="15"/>
                  </a:lnTo>
                  <a:lnTo>
                    <a:pt x="902" y="12"/>
                  </a:lnTo>
                  <a:lnTo>
                    <a:pt x="902" y="8"/>
                  </a:lnTo>
                  <a:lnTo>
                    <a:pt x="900" y="6"/>
                  </a:lnTo>
                  <a:lnTo>
                    <a:pt x="899" y="4"/>
                  </a:lnTo>
                  <a:lnTo>
                    <a:pt x="897" y="2"/>
                  </a:lnTo>
                  <a:lnTo>
                    <a:pt x="894" y="1"/>
                  </a:lnTo>
                  <a:lnTo>
                    <a:pt x="892" y="0"/>
                  </a:lnTo>
                  <a:lnTo>
                    <a:pt x="8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t-BR" dirty="0"/>
            </a:p>
          </p:txBody>
        </p:sp>
        <p:sp>
          <p:nvSpPr>
            <p:cNvPr id="9" name="Forma Livre 566">
              <a:extLst>
                <a:ext uri="{FF2B5EF4-FFF2-40B4-BE49-F238E27FC236}">
                  <a16:creationId xmlns:a16="http://schemas.microsoft.com/office/drawing/2014/main" id="{B7B50F87-A3AA-4FB6-9692-24BF5512FC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4225" y="4843463"/>
              <a:ext cx="200025" cy="73025"/>
            </a:xfrm>
            <a:custGeom>
              <a:avLst/>
              <a:gdLst>
                <a:gd name="T0" fmla="*/ 151 w 632"/>
                <a:gd name="T1" fmla="*/ 151 h 226"/>
                <a:gd name="T2" fmla="*/ 157 w 632"/>
                <a:gd name="T3" fmla="*/ 149 h 226"/>
                <a:gd name="T4" fmla="*/ 161 w 632"/>
                <a:gd name="T5" fmla="*/ 146 h 226"/>
                <a:gd name="T6" fmla="*/ 288 w 632"/>
                <a:gd name="T7" fmla="*/ 217 h 226"/>
                <a:gd name="T8" fmla="*/ 292 w 632"/>
                <a:gd name="T9" fmla="*/ 223 h 226"/>
                <a:gd name="T10" fmla="*/ 299 w 632"/>
                <a:gd name="T11" fmla="*/ 226 h 226"/>
                <a:gd name="T12" fmla="*/ 302 w 632"/>
                <a:gd name="T13" fmla="*/ 226 h 226"/>
                <a:gd name="T14" fmla="*/ 307 w 632"/>
                <a:gd name="T15" fmla="*/ 225 h 226"/>
                <a:gd name="T16" fmla="*/ 313 w 632"/>
                <a:gd name="T17" fmla="*/ 222 h 226"/>
                <a:gd name="T18" fmla="*/ 471 w 632"/>
                <a:gd name="T19" fmla="*/ 191 h 226"/>
                <a:gd name="T20" fmla="*/ 477 w 632"/>
                <a:gd name="T21" fmla="*/ 195 h 226"/>
                <a:gd name="T22" fmla="*/ 483 w 632"/>
                <a:gd name="T23" fmla="*/ 196 h 226"/>
                <a:gd name="T24" fmla="*/ 488 w 632"/>
                <a:gd name="T25" fmla="*/ 194 h 226"/>
                <a:gd name="T26" fmla="*/ 494 w 632"/>
                <a:gd name="T27" fmla="*/ 191 h 226"/>
                <a:gd name="T28" fmla="*/ 631 w 632"/>
                <a:gd name="T29" fmla="*/ 23 h 226"/>
                <a:gd name="T30" fmla="*/ 632 w 632"/>
                <a:gd name="T31" fmla="*/ 16 h 226"/>
                <a:gd name="T32" fmla="*/ 632 w 632"/>
                <a:gd name="T33" fmla="*/ 11 h 226"/>
                <a:gd name="T34" fmla="*/ 629 w 632"/>
                <a:gd name="T35" fmla="*/ 5 h 226"/>
                <a:gd name="T36" fmla="*/ 625 w 632"/>
                <a:gd name="T37" fmla="*/ 2 h 226"/>
                <a:gd name="T38" fmla="*/ 619 w 632"/>
                <a:gd name="T39" fmla="*/ 0 h 226"/>
                <a:gd name="T40" fmla="*/ 613 w 632"/>
                <a:gd name="T41" fmla="*/ 1 h 226"/>
                <a:gd name="T42" fmla="*/ 607 w 632"/>
                <a:gd name="T43" fmla="*/ 3 h 226"/>
                <a:gd name="T44" fmla="*/ 481 w 632"/>
                <a:gd name="T45" fmla="*/ 159 h 226"/>
                <a:gd name="T46" fmla="*/ 415 w 632"/>
                <a:gd name="T47" fmla="*/ 93 h 226"/>
                <a:gd name="T48" fmla="*/ 409 w 632"/>
                <a:gd name="T49" fmla="*/ 91 h 226"/>
                <a:gd name="T50" fmla="*/ 404 w 632"/>
                <a:gd name="T51" fmla="*/ 91 h 226"/>
                <a:gd name="T52" fmla="*/ 398 w 632"/>
                <a:gd name="T53" fmla="*/ 93 h 226"/>
                <a:gd name="T54" fmla="*/ 307 w 632"/>
                <a:gd name="T55" fmla="*/ 185 h 226"/>
                <a:gd name="T56" fmla="*/ 247 w 632"/>
                <a:gd name="T57" fmla="*/ 39 h 226"/>
                <a:gd name="T58" fmla="*/ 242 w 632"/>
                <a:gd name="T59" fmla="*/ 34 h 226"/>
                <a:gd name="T60" fmla="*/ 234 w 632"/>
                <a:gd name="T61" fmla="*/ 33 h 226"/>
                <a:gd name="T62" fmla="*/ 227 w 632"/>
                <a:gd name="T63" fmla="*/ 35 h 226"/>
                <a:gd name="T64" fmla="*/ 144 w 632"/>
                <a:gd name="T65" fmla="*/ 121 h 226"/>
                <a:gd name="T66" fmla="*/ 12 w 632"/>
                <a:gd name="T67" fmla="*/ 121 h 226"/>
                <a:gd name="T68" fmla="*/ 7 w 632"/>
                <a:gd name="T69" fmla="*/ 123 h 226"/>
                <a:gd name="T70" fmla="*/ 3 w 632"/>
                <a:gd name="T71" fmla="*/ 128 h 226"/>
                <a:gd name="T72" fmla="*/ 0 w 632"/>
                <a:gd name="T73" fmla="*/ 133 h 226"/>
                <a:gd name="T74" fmla="*/ 0 w 632"/>
                <a:gd name="T75" fmla="*/ 138 h 226"/>
                <a:gd name="T76" fmla="*/ 3 w 632"/>
                <a:gd name="T77" fmla="*/ 144 h 226"/>
                <a:gd name="T78" fmla="*/ 7 w 632"/>
                <a:gd name="T79" fmla="*/ 148 h 226"/>
                <a:gd name="T80" fmla="*/ 12 w 632"/>
                <a:gd name="T81" fmla="*/ 150 h 226"/>
                <a:gd name="T82" fmla="*/ 15 w 632"/>
                <a:gd name="T83" fmla="*/ 151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32" h="226">
                  <a:moveTo>
                    <a:pt x="15" y="151"/>
                  </a:moveTo>
                  <a:lnTo>
                    <a:pt x="151" y="151"/>
                  </a:lnTo>
                  <a:lnTo>
                    <a:pt x="154" y="150"/>
                  </a:lnTo>
                  <a:lnTo>
                    <a:pt x="157" y="149"/>
                  </a:lnTo>
                  <a:lnTo>
                    <a:pt x="159" y="148"/>
                  </a:lnTo>
                  <a:lnTo>
                    <a:pt x="161" y="146"/>
                  </a:lnTo>
                  <a:lnTo>
                    <a:pt x="230" y="75"/>
                  </a:lnTo>
                  <a:lnTo>
                    <a:pt x="288" y="217"/>
                  </a:lnTo>
                  <a:lnTo>
                    <a:pt x="289" y="220"/>
                  </a:lnTo>
                  <a:lnTo>
                    <a:pt x="292" y="223"/>
                  </a:lnTo>
                  <a:lnTo>
                    <a:pt x="294" y="224"/>
                  </a:lnTo>
                  <a:lnTo>
                    <a:pt x="299" y="226"/>
                  </a:lnTo>
                  <a:lnTo>
                    <a:pt x="300" y="226"/>
                  </a:lnTo>
                  <a:lnTo>
                    <a:pt x="302" y="226"/>
                  </a:lnTo>
                  <a:lnTo>
                    <a:pt x="304" y="226"/>
                  </a:lnTo>
                  <a:lnTo>
                    <a:pt x="307" y="225"/>
                  </a:lnTo>
                  <a:lnTo>
                    <a:pt x="309" y="223"/>
                  </a:lnTo>
                  <a:lnTo>
                    <a:pt x="313" y="222"/>
                  </a:lnTo>
                  <a:lnTo>
                    <a:pt x="407" y="127"/>
                  </a:lnTo>
                  <a:lnTo>
                    <a:pt x="471" y="191"/>
                  </a:lnTo>
                  <a:lnTo>
                    <a:pt x="473" y="193"/>
                  </a:lnTo>
                  <a:lnTo>
                    <a:pt x="477" y="195"/>
                  </a:lnTo>
                  <a:lnTo>
                    <a:pt x="480" y="196"/>
                  </a:lnTo>
                  <a:lnTo>
                    <a:pt x="483" y="196"/>
                  </a:lnTo>
                  <a:lnTo>
                    <a:pt x="486" y="195"/>
                  </a:lnTo>
                  <a:lnTo>
                    <a:pt x="488" y="194"/>
                  </a:lnTo>
                  <a:lnTo>
                    <a:pt x="492" y="193"/>
                  </a:lnTo>
                  <a:lnTo>
                    <a:pt x="494" y="191"/>
                  </a:lnTo>
                  <a:lnTo>
                    <a:pt x="629" y="25"/>
                  </a:lnTo>
                  <a:lnTo>
                    <a:pt x="631" y="23"/>
                  </a:lnTo>
                  <a:lnTo>
                    <a:pt x="632" y="19"/>
                  </a:lnTo>
                  <a:lnTo>
                    <a:pt x="632" y="16"/>
                  </a:lnTo>
                  <a:lnTo>
                    <a:pt x="632" y="14"/>
                  </a:lnTo>
                  <a:lnTo>
                    <a:pt x="632" y="11"/>
                  </a:lnTo>
                  <a:lnTo>
                    <a:pt x="631" y="9"/>
                  </a:lnTo>
                  <a:lnTo>
                    <a:pt x="629" y="5"/>
                  </a:lnTo>
                  <a:lnTo>
                    <a:pt x="627" y="3"/>
                  </a:lnTo>
                  <a:lnTo>
                    <a:pt x="625" y="2"/>
                  </a:lnTo>
                  <a:lnTo>
                    <a:pt x="621" y="1"/>
                  </a:lnTo>
                  <a:lnTo>
                    <a:pt x="619" y="0"/>
                  </a:lnTo>
                  <a:lnTo>
                    <a:pt x="616" y="0"/>
                  </a:lnTo>
                  <a:lnTo>
                    <a:pt x="613" y="1"/>
                  </a:lnTo>
                  <a:lnTo>
                    <a:pt x="611" y="2"/>
                  </a:lnTo>
                  <a:lnTo>
                    <a:pt x="607" y="3"/>
                  </a:lnTo>
                  <a:lnTo>
                    <a:pt x="605" y="5"/>
                  </a:lnTo>
                  <a:lnTo>
                    <a:pt x="481" y="159"/>
                  </a:lnTo>
                  <a:lnTo>
                    <a:pt x="418" y="95"/>
                  </a:lnTo>
                  <a:lnTo>
                    <a:pt x="415" y="93"/>
                  </a:lnTo>
                  <a:lnTo>
                    <a:pt x="412" y="91"/>
                  </a:lnTo>
                  <a:lnTo>
                    <a:pt x="409" y="91"/>
                  </a:lnTo>
                  <a:lnTo>
                    <a:pt x="407" y="90"/>
                  </a:lnTo>
                  <a:lnTo>
                    <a:pt x="404" y="91"/>
                  </a:lnTo>
                  <a:lnTo>
                    <a:pt x="400" y="91"/>
                  </a:lnTo>
                  <a:lnTo>
                    <a:pt x="398" y="93"/>
                  </a:lnTo>
                  <a:lnTo>
                    <a:pt x="396" y="95"/>
                  </a:lnTo>
                  <a:lnTo>
                    <a:pt x="307" y="185"/>
                  </a:lnTo>
                  <a:lnTo>
                    <a:pt x="249" y="42"/>
                  </a:lnTo>
                  <a:lnTo>
                    <a:pt x="247" y="39"/>
                  </a:lnTo>
                  <a:lnTo>
                    <a:pt x="244" y="36"/>
                  </a:lnTo>
                  <a:lnTo>
                    <a:pt x="242" y="34"/>
                  </a:lnTo>
                  <a:lnTo>
                    <a:pt x="237" y="33"/>
                  </a:lnTo>
                  <a:lnTo>
                    <a:pt x="234" y="33"/>
                  </a:lnTo>
                  <a:lnTo>
                    <a:pt x="230" y="33"/>
                  </a:lnTo>
                  <a:lnTo>
                    <a:pt x="227" y="35"/>
                  </a:lnTo>
                  <a:lnTo>
                    <a:pt x="224" y="38"/>
                  </a:lnTo>
                  <a:lnTo>
                    <a:pt x="144" y="121"/>
                  </a:lnTo>
                  <a:lnTo>
                    <a:pt x="15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7" y="123"/>
                  </a:lnTo>
                  <a:lnTo>
                    <a:pt x="5" y="126"/>
                  </a:lnTo>
                  <a:lnTo>
                    <a:pt x="3" y="128"/>
                  </a:lnTo>
                  <a:lnTo>
                    <a:pt x="2" y="130"/>
                  </a:lnTo>
                  <a:lnTo>
                    <a:pt x="0" y="133"/>
                  </a:lnTo>
                  <a:lnTo>
                    <a:pt x="0" y="136"/>
                  </a:lnTo>
                  <a:lnTo>
                    <a:pt x="0" y="138"/>
                  </a:lnTo>
                  <a:lnTo>
                    <a:pt x="2" y="142"/>
                  </a:lnTo>
                  <a:lnTo>
                    <a:pt x="3" y="144"/>
                  </a:lnTo>
                  <a:lnTo>
                    <a:pt x="5" y="146"/>
                  </a:lnTo>
                  <a:lnTo>
                    <a:pt x="7" y="148"/>
                  </a:lnTo>
                  <a:lnTo>
                    <a:pt x="9" y="150"/>
                  </a:lnTo>
                  <a:lnTo>
                    <a:pt x="12" y="150"/>
                  </a:lnTo>
                  <a:lnTo>
                    <a:pt x="15" y="151"/>
                  </a:lnTo>
                  <a:lnTo>
                    <a:pt x="15" y="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2387849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2859C77-4107-4012-9BB5-0797E629C7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7904" y="1028365"/>
            <a:ext cx="5706271" cy="4801270"/>
          </a:xfrm>
          <a:prstGeom prst="rect">
            <a:avLst/>
          </a:prstGeom>
        </p:spPr>
      </p:pic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2414415"/>
            <a:ext cx="3705480" cy="2346152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Esta é a tela do orçamento do projeto. Verifique sempre o limite orçamentário disponível no edital.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D0C8BE9B-0623-4F3B-87EE-9104F1090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7288" y="2737247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17</a:t>
            </a:r>
          </a:p>
        </p:txBody>
      </p:sp>
      <p:sp>
        <p:nvSpPr>
          <p:cNvPr id="21" name="Oval 21">
            <a:extLst>
              <a:ext uri="{FF2B5EF4-FFF2-40B4-BE49-F238E27FC236}">
                <a16:creationId xmlns:a16="http://schemas.microsoft.com/office/drawing/2014/main" id="{731829FC-9F1F-4FA2-9408-BED5C203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48640" y="1857432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600" b="1" dirty="0"/>
              <a:t>17</a:t>
            </a:r>
          </a:p>
        </p:txBody>
      </p:sp>
      <p:sp>
        <p:nvSpPr>
          <p:cNvPr id="12" name="Retângulo: Cantos Superiores Arredondados 11">
            <a:extLst>
              <a:ext uri="{FF2B5EF4-FFF2-40B4-BE49-F238E27FC236}">
                <a16:creationId xmlns:a16="http://schemas.microsoft.com/office/drawing/2014/main" id="{3A4316F1-0593-4538-95D8-2158BC53A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74488" y="3553098"/>
            <a:ext cx="3705480" cy="2778882"/>
          </a:xfrm>
          <a:prstGeom prst="round2SameRect">
            <a:avLst/>
          </a:prstGeom>
          <a:ln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Clique sobre as rubricas para fazer o cadastro dos materiais necessários para o projeto.</a:t>
            </a:r>
          </a:p>
        </p:txBody>
      </p:sp>
      <p:sp>
        <p:nvSpPr>
          <p:cNvPr id="13" name="Retângulo: Cantos Superiores Arredondados 12">
            <a:extLst>
              <a:ext uri="{FF2B5EF4-FFF2-40B4-BE49-F238E27FC236}">
                <a16:creationId xmlns:a16="http://schemas.microsoft.com/office/drawing/2014/main" id="{6062AF76-9255-4CDD-8D3B-DC77D3053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74488" y="4606488"/>
            <a:ext cx="3717512" cy="2251511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O valor a ser gasto com combustível/passagens </a:t>
            </a:r>
            <a:r>
              <a:rPr lang="pt-BR" sz="1600" b="1" dirty="0"/>
              <a:t>não poderá </a:t>
            </a:r>
            <a:r>
              <a:rPr lang="pt-BR" sz="1600" dirty="0"/>
              <a:t>ultrapassar 30% do orçamento.</a:t>
            </a:r>
          </a:p>
          <a:p>
            <a:pPr marL="265113" lvl="1"/>
            <a:endParaRPr lang="pt-BR" sz="1600" dirty="0"/>
          </a:p>
          <a:p>
            <a:pPr marL="265113" lvl="1"/>
            <a:r>
              <a:rPr lang="pt-BR" sz="1600" dirty="0"/>
              <a:t>O recurso disponível </a:t>
            </a:r>
            <a:r>
              <a:rPr lang="pt-BR" sz="1600" b="1" dirty="0"/>
              <a:t>não cobre </a:t>
            </a:r>
            <a:r>
              <a:rPr lang="pt-BR" sz="1600" dirty="0"/>
              <a:t>despesas com alimentação.</a:t>
            </a:r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F12C00F3-C47F-480B-8D08-2DD084479A0F}"/>
              </a:ext>
            </a:extLst>
          </p:cNvPr>
          <p:cNvGrpSpPr>
            <a:grpSpLocks noChangeAspect="1"/>
          </p:cNvGrpSpPr>
          <p:nvPr/>
        </p:nvGrpSpPr>
        <p:grpSpPr>
          <a:xfrm>
            <a:off x="8107288" y="5201880"/>
            <a:ext cx="808863" cy="734400"/>
            <a:chOff x="7721292" y="4815304"/>
            <a:chExt cx="594752" cy="540000"/>
          </a:xfrm>
        </p:grpSpPr>
        <p:sp>
          <p:nvSpPr>
            <p:cNvPr id="19" name="Fluxograma: Extrair 18">
              <a:extLst>
                <a:ext uri="{FF2B5EF4-FFF2-40B4-BE49-F238E27FC236}">
                  <a16:creationId xmlns:a16="http://schemas.microsoft.com/office/drawing/2014/main" id="{C7D4FD3E-6498-41B5-9534-D88C35080A17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B0FF9B8-A88D-4B60-BF6C-B172981D5271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Fluxograma: Conector 21">
              <a:extLst>
                <a:ext uri="{FF2B5EF4-FFF2-40B4-BE49-F238E27FC236}">
                  <a16:creationId xmlns:a16="http://schemas.microsoft.com/office/drawing/2014/main" id="{5D84B57E-9DFD-468E-85DD-0E89E07A2402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cxnSp>
        <p:nvCxnSpPr>
          <p:cNvPr id="23" name="Conector Reto 7">
            <a:extLst>
              <a:ext uri="{FF2B5EF4-FFF2-40B4-BE49-F238E27FC236}">
                <a16:creationId xmlns:a16="http://schemas.microsoft.com/office/drawing/2014/main" id="{C189C65E-B08D-4F66-B331-562706D0D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1">
            <a:extLst>
              <a:ext uri="{FF2B5EF4-FFF2-40B4-BE49-F238E27FC236}">
                <a16:creationId xmlns:a16="http://schemas.microsoft.com/office/drawing/2014/main" id="{41A615E4-6659-4F54-B286-A7C2CEBFAE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73112" y="3360180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600" b="1" dirty="0"/>
              <a:t>18</a:t>
            </a:r>
          </a:p>
        </p:txBody>
      </p:sp>
      <p:sp>
        <p:nvSpPr>
          <p:cNvPr id="25" name="Oval 19">
            <a:extLst>
              <a:ext uri="{FF2B5EF4-FFF2-40B4-BE49-F238E27FC236}">
                <a16:creationId xmlns:a16="http://schemas.microsoft.com/office/drawing/2014/main" id="{20744868-8D3C-4522-85C0-A8C63E7CD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13304" y="3856817"/>
            <a:ext cx="734400" cy="7344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790871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2935705"/>
            <a:ext cx="3705480" cy="1824862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Clique em </a:t>
            </a:r>
            <a:r>
              <a:rPr lang="pt-BR" sz="1600" b="1" dirty="0"/>
              <a:t>Cadastrar </a:t>
            </a:r>
            <a:r>
              <a:rPr lang="pt-BR" sz="1600" dirty="0"/>
              <a:t>para inserir cada item.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D0C8BE9B-0623-4F3B-87EE-9104F1090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67290" y="3087739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19</a:t>
            </a:r>
          </a:p>
        </p:txBody>
      </p:sp>
      <p:sp>
        <p:nvSpPr>
          <p:cNvPr id="12" name="Retângulo: Cantos Superiores Arredondados 11">
            <a:extLst>
              <a:ext uri="{FF2B5EF4-FFF2-40B4-BE49-F238E27FC236}">
                <a16:creationId xmlns:a16="http://schemas.microsoft.com/office/drawing/2014/main" id="{3A4316F1-0593-4538-95D8-2158BC53A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75897" y="3815163"/>
            <a:ext cx="3705480" cy="1824862"/>
          </a:xfrm>
          <a:prstGeom prst="round2SameRect">
            <a:avLst/>
          </a:prstGeom>
          <a:ln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Clique na lupa para buscar o item.</a:t>
            </a:r>
          </a:p>
        </p:txBody>
      </p:sp>
      <p:sp>
        <p:nvSpPr>
          <p:cNvPr id="13" name="Retângulo: Cantos Superiores Arredondados 12">
            <a:extLst>
              <a:ext uri="{FF2B5EF4-FFF2-40B4-BE49-F238E27FC236}">
                <a16:creationId xmlns:a16="http://schemas.microsoft.com/office/drawing/2014/main" id="{6062AF76-9255-4CDD-8D3B-DC77D3053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74488" y="4601512"/>
            <a:ext cx="3717512" cy="2256488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O valor a ser gasto com combustível / passagens </a:t>
            </a:r>
            <a:r>
              <a:rPr lang="pt-BR" sz="1600" b="1" dirty="0"/>
              <a:t>não poderá </a:t>
            </a:r>
            <a:r>
              <a:rPr lang="pt-BR" sz="1600" dirty="0"/>
              <a:t>ultrapassar 30% do orçamento.</a:t>
            </a:r>
          </a:p>
          <a:p>
            <a:pPr marL="265113" lvl="1"/>
            <a:endParaRPr lang="pt-BR" sz="1600" dirty="0"/>
          </a:p>
          <a:p>
            <a:pPr marL="265113" lvl="1"/>
            <a:r>
              <a:rPr lang="pt-BR" sz="1600" dirty="0"/>
              <a:t>O recurso disponível </a:t>
            </a:r>
            <a:r>
              <a:rPr lang="pt-BR" sz="1600" b="1" dirty="0"/>
              <a:t>não cobre </a:t>
            </a:r>
            <a:r>
              <a:rPr lang="pt-BR" sz="1600" dirty="0"/>
              <a:t>despesas com alimentação.</a:t>
            </a:r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F12C00F3-C47F-480B-8D08-2DD084479A0F}"/>
              </a:ext>
            </a:extLst>
          </p:cNvPr>
          <p:cNvGrpSpPr>
            <a:grpSpLocks noChangeAspect="1"/>
          </p:cNvGrpSpPr>
          <p:nvPr/>
        </p:nvGrpSpPr>
        <p:grpSpPr>
          <a:xfrm>
            <a:off x="8107288" y="5201880"/>
            <a:ext cx="808863" cy="734400"/>
            <a:chOff x="7721292" y="4815304"/>
            <a:chExt cx="594752" cy="540000"/>
          </a:xfrm>
        </p:grpSpPr>
        <p:sp>
          <p:nvSpPr>
            <p:cNvPr id="19" name="Fluxograma: Extrair 18">
              <a:extLst>
                <a:ext uri="{FF2B5EF4-FFF2-40B4-BE49-F238E27FC236}">
                  <a16:creationId xmlns:a16="http://schemas.microsoft.com/office/drawing/2014/main" id="{C7D4FD3E-6498-41B5-9534-D88C35080A17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B0FF9B8-A88D-4B60-BF6C-B172981D5271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Fluxograma: Conector 21">
              <a:extLst>
                <a:ext uri="{FF2B5EF4-FFF2-40B4-BE49-F238E27FC236}">
                  <a16:creationId xmlns:a16="http://schemas.microsoft.com/office/drawing/2014/main" id="{5D84B57E-9DFD-468E-85DD-0E89E07A2402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2" name="Imagem 1">
            <a:extLst>
              <a:ext uri="{FF2B5EF4-FFF2-40B4-BE49-F238E27FC236}">
                <a16:creationId xmlns:a16="http://schemas.microsoft.com/office/drawing/2014/main" id="{BFA1D0A2-3DED-44C9-8558-5350154281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245" y="953716"/>
            <a:ext cx="6344535" cy="160995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BDB131EF-6E6A-416C-BF6C-A83941CE20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245" y="2737247"/>
            <a:ext cx="5134692" cy="3982006"/>
          </a:xfrm>
          <a:prstGeom prst="rect">
            <a:avLst/>
          </a:prstGeom>
        </p:spPr>
      </p:pic>
      <p:sp>
        <p:nvSpPr>
          <p:cNvPr id="21" name="Oval 21">
            <a:extLst>
              <a:ext uri="{FF2B5EF4-FFF2-40B4-BE49-F238E27FC236}">
                <a16:creationId xmlns:a16="http://schemas.microsoft.com/office/drawing/2014/main" id="{731829FC-9F1F-4FA2-9408-BED5C203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85431" y="2144415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600" b="1" dirty="0"/>
              <a:t>19</a:t>
            </a:r>
          </a:p>
        </p:txBody>
      </p:sp>
      <p:cxnSp>
        <p:nvCxnSpPr>
          <p:cNvPr id="18" name="Conector Reto 7">
            <a:extLst>
              <a:ext uri="{FF2B5EF4-FFF2-40B4-BE49-F238E27FC236}">
                <a16:creationId xmlns:a16="http://schemas.microsoft.com/office/drawing/2014/main" id="{03749148-509F-46E9-80D3-24DD779A0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1">
            <a:extLst>
              <a:ext uri="{FF2B5EF4-FFF2-40B4-BE49-F238E27FC236}">
                <a16:creationId xmlns:a16="http://schemas.microsoft.com/office/drawing/2014/main" id="{A6EA9051-6B27-42CF-9D2C-721825152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67290" y="3956673"/>
            <a:ext cx="734400" cy="7344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20</a:t>
            </a:r>
          </a:p>
        </p:txBody>
      </p:sp>
      <p:sp>
        <p:nvSpPr>
          <p:cNvPr id="24" name="Oval 21">
            <a:extLst>
              <a:ext uri="{FF2B5EF4-FFF2-40B4-BE49-F238E27FC236}">
                <a16:creationId xmlns:a16="http://schemas.microsoft.com/office/drawing/2014/main" id="{B294B543-9D3D-40BD-8A66-7D0FCEEA8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46225" y="3783873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20</a:t>
            </a:r>
          </a:p>
        </p:txBody>
      </p:sp>
      <p:pic>
        <p:nvPicPr>
          <p:cNvPr id="25" name="Gráfico 24" descr="Lupa">
            <a:extLst>
              <a:ext uri="{FF2B5EF4-FFF2-40B4-BE49-F238E27FC236}">
                <a16:creationId xmlns:a16="http://schemas.microsoft.com/office/drawing/2014/main" id="{BF9C0F83-BC52-4C75-B105-9E4F210252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461231" y="3566158"/>
            <a:ext cx="1124915" cy="112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253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E30CD02-6C4E-483A-8CEA-99C87FA380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70" t="921" r="672" b="3285"/>
          <a:stretch/>
        </p:blipFill>
        <p:spPr>
          <a:xfrm>
            <a:off x="1222450" y="801069"/>
            <a:ext cx="6196263" cy="5557546"/>
          </a:xfrm>
          <a:prstGeom prst="rect">
            <a:avLst/>
          </a:prstGeom>
        </p:spPr>
      </p:pic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3785660"/>
            <a:ext cx="3705480" cy="1652605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Na </a:t>
            </a:r>
            <a:r>
              <a:rPr lang="pt-BR" sz="1600" b="1" dirty="0"/>
              <a:t>Descrição do Produto</a:t>
            </a:r>
            <a:r>
              <a:rPr lang="pt-BR" sz="1600" dirty="0"/>
              <a:t>, digite o nome do item e clique em </a:t>
            </a:r>
            <a:r>
              <a:rPr lang="pt-BR" sz="1600" b="1" dirty="0"/>
              <a:t>Atualizar</a:t>
            </a:r>
            <a:r>
              <a:rPr lang="pt-BR" sz="1600" dirty="0"/>
              <a:t>.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D0C8BE9B-0623-4F3B-87EE-9104F1090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1433" y="3940854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21</a:t>
            </a:r>
          </a:p>
        </p:txBody>
      </p:sp>
      <p:sp>
        <p:nvSpPr>
          <p:cNvPr id="12" name="Retângulo: Cantos Superiores Arredondados 11">
            <a:extLst>
              <a:ext uri="{FF2B5EF4-FFF2-40B4-BE49-F238E27FC236}">
                <a16:creationId xmlns:a16="http://schemas.microsoft.com/office/drawing/2014/main" id="{3A4316F1-0593-4538-95D8-2158BC53A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74488" y="4834074"/>
            <a:ext cx="3705480" cy="1497905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Não utilize acentos gráficos.</a:t>
            </a:r>
          </a:p>
        </p:txBody>
      </p:sp>
      <p:sp>
        <p:nvSpPr>
          <p:cNvPr id="13" name="Retângulo: Cantos Superiores Arredondados 12">
            <a:extLst>
              <a:ext uri="{FF2B5EF4-FFF2-40B4-BE49-F238E27FC236}">
                <a16:creationId xmlns:a16="http://schemas.microsoft.com/office/drawing/2014/main" id="{6062AF76-9255-4CDD-8D3B-DC77D3053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74488" y="5582652"/>
            <a:ext cx="3717512" cy="1275347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Verifique se os itens mostrados correspondem a sua necessidade. Caso sim, clique sobre o item desejado.</a:t>
            </a:r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F12C00F3-C47F-480B-8D08-2DD084479A0F}"/>
              </a:ext>
            </a:extLst>
          </p:cNvPr>
          <p:cNvGrpSpPr>
            <a:grpSpLocks noChangeAspect="1"/>
          </p:cNvGrpSpPr>
          <p:nvPr/>
        </p:nvGrpSpPr>
        <p:grpSpPr>
          <a:xfrm>
            <a:off x="8105775" y="4776059"/>
            <a:ext cx="808863" cy="734400"/>
            <a:chOff x="7721292" y="4815304"/>
            <a:chExt cx="594752" cy="540000"/>
          </a:xfrm>
        </p:grpSpPr>
        <p:sp>
          <p:nvSpPr>
            <p:cNvPr id="19" name="Fluxograma: Extrair 18">
              <a:extLst>
                <a:ext uri="{FF2B5EF4-FFF2-40B4-BE49-F238E27FC236}">
                  <a16:creationId xmlns:a16="http://schemas.microsoft.com/office/drawing/2014/main" id="{C7D4FD3E-6498-41B5-9534-D88C35080A17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B0FF9B8-A88D-4B60-BF6C-B172981D5271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Fluxograma: Conector 21">
              <a:extLst>
                <a:ext uri="{FF2B5EF4-FFF2-40B4-BE49-F238E27FC236}">
                  <a16:creationId xmlns:a16="http://schemas.microsoft.com/office/drawing/2014/main" id="{5D84B57E-9DFD-468E-85DD-0E89E07A2402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1" name="Oval 21">
            <a:extLst>
              <a:ext uri="{FF2B5EF4-FFF2-40B4-BE49-F238E27FC236}">
                <a16:creationId xmlns:a16="http://schemas.microsoft.com/office/drawing/2014/main" id="{731829FC-9F1F-4FA2-9408-BED5C203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86225" y="1825559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21</a:t>
            </a:r>
          </a:p>
        </p:txBody>
      </p:sp>
      <p:cxnSp>
        <p:nvCxnSpPr>
          <p:cNvPr id="18" name="Conector Reto 7">
            <a:extLst>
              <a:ext uri="{FF2B5EF4-FFF2-40B4-BE49-F238E27FC236}">
                <a16:creationId xmlns:a16="http://schemas.microsoft.com/office/drawing/2014/main" id="{03749148-509F-46E9-80D3-24DD779A0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1">
            <a:extLst>
              <a:ext uri="{FF2B5EF4-FFF2-40B4-BE49-F238E27FC236}">
                <a16:creationId xmlns:a16="http://schemas.microsoft.com/office/drawing/2014/main" id="{B294B543-9D3D-40BD-8A66-7D0FCEEA8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2562" y="4415821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22</a:t>
            </a:r>
          </a:p>
        </p:txBody>
      </p:sp>
      <p:sp>
        <p:nvSpPr>
          <p:cNvPr id="25" name="Oval 21">
            <a:extLst>
              <a:ext uri="{FF2B5EF4-FFF2-40B4-BE49-F238E27FC236}">
                <a16:creationId xmlns:a16="http://schemas.microsoft.com/office/drawing/2014/main" id="{93F6E724-822D-4C16-A289-3F21A482B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2673" y="2335861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21</a:t>
            </a:r>
          </a:p>
        </p:txBody>
      </p:sp>
      <p:sp>
        <p:nvSpPr>
          <p:cNvPr id="26" name="Oval 21">
            <a:extLst>
              <a:ext uri="{FF2B5EF4-FFF2-40B4-BE49-F238E27FC236}">
                <a16:creationId xmlns:a16="http://schemas.microsoft.com/office/drawing/2014/main" id="{BE72AE30-6E58-468B-B299-5540A76ED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7288" y="5860589"/>
            <a:ext cx="734400" cy="7344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81935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4C87A507-4DEE-48BD-8134-51CF792CF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1614" y="567125"/>
            <a:ext cx="5353797" cy="3991532"/>
          </a:xfrm>
          <a:prstGeom prst="rect">
            <a:avLst/>
          </a:prstGeom>
        </p:spPr>
      </p:pic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97039" y="3254005"/>
            <a:ext cx="3705480" cy="1652605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Informe a </a:t>
            </a:r>
            <a:r>
              <a:rPr lang="pt-BR" sz="1600" b="1" dirty="0"/>
              <a:t>Quantidade</a:t>
            </a:r>
            <a:r>
              <a:rPr lang="pt-BR" sz="1600" dirty="0"/>
              <a:t>, o </a:t>
            </a:r>
            <a:r>
              <a:rPr lang="pt-BR" sz="1600" b="1" dirty="0"/>
              <a:t>Valor Unitário</a:t>
            </a:r>
            <a:r>
              <a:rPr lang="pt-BR" sz="1600" dirty="0"/>
              <a:t> (estimativa) e se houver necessidade, insira a </a:t>
            </a:r>
            <a:r>
              <a:rPr lang="pt-BR" sz="1600" b="1" dirty="0"/>
              <a:t>Descrição do Recurso</a:t>
            </a:r>
            <a:r>
              <a:rPr lang="pt-BR" sz="1600" dirty="0"/>
              <a:t>.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D0C8BE9B-0623-4F3B-87EE-9104F1090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81872" y="3443067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23</a:t>
            </a:r>
          </a:p>
        </p:txBody>
      </p:sp>
      <p:sp>
        <p:nvSpPr>
          <p:cNvPr id="13" name="Retângulo: Cantos Superiores Arredondados 12">
            <a:extLst>
              <a:ext uri="{FF2B5EF4-FFF2-40B4-BE49-F238E27FC236}">
                <a16:creationId xmlns:a16="http://schemas.microsoft.com/office/drawing/2014/main" id="{6062AF76-9255-4CDD-8D3B-DC77D3053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4846" y="4486685"/>
            <a:ext cx="3717512" cy="1275347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Clique em </a:t>
            </a:r>
            <a:r>
              <a:rPr lang="pt-BR" sz="1600" b="1" dirty="0"/>
              <a:t>Salvar </a:t>
            </a:r>
            <a:r>
              <a:rPr lang="pt-BR" sz="1600" dirty="0"/>
              <a:t>e repita o processo se desejar inserir mais itens de </a:t>
            </a:r>
            <a:r>
              <a:rPr lang="pt-BR" sz="1600" b="1" dirty="0"/>
              <a:t>Material de Consumo</a:t>
            </a:r>
            <a:r>
              <a:rPr lang="pt-BR" sz="1600" dirty="0"/>
              <a:t>.</a:t>
            </a:r>
          </a:p>
        </p:txBody>
      </p:sp>
      <p:cxnSp>
        <p:nvCxnSpPr>
          <p:cNvPr id="18" name="Conector Reto 7">
            <a:extLst>
              <a:ext uri="{FF2B5EF4-FFF2-40B4-BE49-F238E27FC236}">
                <a16:creationId xmlns:a16="http://schemas.microsoft.com/office/drawing/2014/main" id="{03749148-509F-46E9-80D3-24DD779A0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1">
            <a:extLst>
              <a:ext uri="{FF2B5EF4-FFF2-40B4-BE49-F238E27FC236}">
                <a16:creationId xmlns:a16="http://schemas.microsoft.com/office/drawing/2014/main" id="{93F6E724-822D-4C16-A289-3F21A482B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1614" y="1949331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23</a:t>
            </a:r>
          </a:p>
        </p:txBody>
      </p:sp>
      <p:sp>
        <p:nvSpPr>
          <p:cNvPr id="26" name="Oval 21">
            <a:extLst>
              <a:ext uri="{FF2B5EF4-FFF2-40B4-BE49-F238E27FC236}">
                <a16:creationId xmlns:a16="http://schemas.microsoft.com/office/drawing/2014/main" id="{BE72AE30-6E58-468B-B299-5540A76ED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17646" y="4639206"/>
            <a:ext cx="734400" cy="7344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24</a:t>
            </a:r>
          </a:p>
        </p:txBody>
      </p:sp>
      <p:sp>
        <p:nvSpPr>
          <p:cNvPr id="27" name="Oval 21">
            <a:extLst>
              <a:ext uri="{FF2B5EF4-FFF2-40B4-BE49-F238E27FC236}">
                <a16:creationId xmlns:a16="http://schemas.microsoft.com/office/drawing/2014/main" id="{7B98982B-FAB8-425C-95D3-5B878E20D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16220" y="4062595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24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337370B-B3F9-4934-A25C-CAA3EA28FC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761" y="4639206"/>
            <a:ext cx="6477904" cy="2114845"/>
          </a:xfrm>
          <a:prstGeom prst="rect">
            <a:avLst/>
          </a:prstGeom>
        </p:spPr>
      </p:pic>
      <p:sp>
        <p:nvSpPr>
          <p:cNvPr id="28" name="Retângulo: Cantos Superiores Arredondados 27">
            <a:extLst>
              <a:ext uri="{FF2B5EF4-FFF2-40B4-BE49-F238E27FC236}">
                <a16:creationId xmlns:a16="http://schemas.microsoft.com/office/drawing/2014/main" id="{49EBB2AC-9EE2-4244-8E0F-B49920595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08749" y="5582653"/>
            <a:ext cx="3705480" cy="1275347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Se necessitar editar, clique sobre a descrição do produto. Se necessitar excluir, clique na caixa de seleção à direita e depois, no botão </a:t>
            </a:r>
            <a:r>
              <a:rPr lang="pt-BR" sz="1600" b="1" dirty="0"/>
              <a:t>Excluir.</a:t>
            </a:r>
          </a:p>
        </p:txBody>
      </p:sp>
      <p:sp>
        <p:nvSpPr>
          <p:cNvPr id="29" name="Oval 21">
            <a:extLst>
              <a:ext uri="{FF2B5EF4-FFF2-40B4-BE49-F238E27FC236}">
                <a16:creationId xmlns:a16="http://schemas.microsoft.com/office/drawing/2014/main" id="{FC93117E-19CA-47D8-A101-0CFC2467A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23662" y="5813774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25</a:t>
            </a:r>
          </a:p>
        </p:txBody>
      </p:sp>
      <p:sp>
        <p:nvSpPr>
          <p:cNvPr id="30" name="Oval 21">
            <a:extLst>
              <a:ext uri="{FF2B5EF4-FFF2-40B4-BE49-F238E27FC236}">
                <a16:creationId xmlns:a16="http://schemas.microsoft.com/office/drawing/2014/main" id="{10B6EF14-90C2-4491-978F-C5D25D7004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20151" y="5910974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25</a:t>
            </a:r>
          </a:p>
        </p:txBody>
      </p:sp>
      <p:sp>
        <p:nvSpPr>
          <p:cNvPr id="31" name="Oval 21">
            <a:extLst>
              <a:ext uri="{FF2B5EF4-FFF2-40B4-BE49-F238E27FC236}">
                <a16:creationId xmlns:a16="http://schemas.microsoft.com/office/drawing/2014/main" id="{267AB8E8-7B8E-46AE-83D7-416C92835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95997" y="5732019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824986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E0E70E22-9877-426A-A88F-F14C254E5D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6781" y="1061982"/>
            <a:ext cx="5706271" cy="4801270"/>
          </a:xfrm>
          <a:prstGeom prst="rect">
            <a:avLst/>
          </a:prstGeom>
        </p:spPr>
      </p:pic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4235116"/>
            <a:ext cx="3705480" cy="2622885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As rubricas (2) </a:t>
            </a:r>
            <a:r>
              <a:rPr lang="pt-BR" sz="1600" b="1" dirty="0"/>
              <a:t>Livros</a:t>
            </a:r>
            <a:r>
              <a:rPr lang="pt-BR" sz="1600" dirty="0"/>
              <a:t>, (3) </a:t>
            </a:r>
            <a:r>
              <a:rPr lang="pt-BR" sz="1600" b="1" dirty="0"/>
              <a:t>Combustível / Passagens</a:t>
            </a:r>
            <a:r>
              <a:rPr lang="pt-BR" sz="1600" dirty="0"/>
              <a:t>, (4) </a:t>
            </a:r>
            <a:r>
              <a:rPr lang="pt-BR" sz="1600" b="1" dirty="0"/>
              <a:t>Participação em Eventos, </a:t>
            </a:r>
            <a:r>
              <a:rPr lang="pt-BR" sz="1600" dirty="0"/>
              <a:t>(5) </a:t>
            </a:r>
            <a:r>
              <a:rPr lang="pt-BR" sz="1600" b="1" dirty="0"/>
              <a:t>Outros Materiais e Serviços </a:t>
            </a:r>
            <a:r>
              <a:rPr lang="pt-BR" sz="1600" dirty="0"/>
              <a:t>e (50) </a:t>
            </a:r>
            <a:r>
              <a:rPr lang="pt-BR" sz="1600" b="1" dirty="0"/>
              <a:t>Reembolso</a:t>
            </a:r>
            <a:r>
              <a:rPr lang="pt-BR" sz="1600" dirty="0"/>
              <a:t> seguem o mesmo processo para cadastro (só não há necessidade de buscar item). Nestas rubricas, pede-se que seja efetuada a descrição do recurso.</a:t>
            </a:r>
          </a:p>
        </p:txBody>
      </p:sp>
      <p:cxnSp>
        <p:nvCxnSpPr>
          <p:cNvPr id="18" name="Conector Reto 7">
            <a:extLst>
              <a:ext uri="{FF2B5EF4-FFF2-40B4-BE49-F238E27FC236}">
                <a16:creationId xmlns:a16="http://schemas.microsoft.com/office/drawing/2014/main" id="{03749148-509F-46E9-80D3-24DD779A0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15E08249-EB8B-4816-BAA5-47B035F990D5}"/>
              </a:ext>
            </a:extLst>
          </p:cNvPr>
          <p:cNvGrpSpPr>
            <a:grpSpLocks noChangeAspect="1"/>
          </p:cNvGrpSpPr>
          <p:nvPr/>
        </p:nvGrpSpPr>
        <p:grpSpPr>
          <a:xfrm>
            <a:off x="8082088" y="5001623"/>
            <a:ext cx="808863" cy="734400"/>
            <a:chOff x="7721292" y="4815304"/>
            <a:chExt cx="594752" cy="540000"/>
          </a:xfrm>
        </p:grpSpPr>
        <p:sp>
          <p:nvSpPr>
            <p:cNvPr id="21" name="Fluxograma: Extrair 20">
              <a:extLst>
                <a:ext uri="{FF2B5EF4-FFF2-40B4-BE49-F238E27FC236}">
                  <a16:creationId xmlns:a16="http://schemas.microsoft.com/office/drawing/2014/main" id="{3B2C39C2-7AF6-4123-BA5D-9321AA714C1C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90FC4D72-5A40-4070-8A7C-8877CA672059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Fluxograma: Conector 22">
              <a:extLst>
                <a:ext uri="{FF2B5EF4-FFF2-40B4-BE49-F238E27FC236}">
                  <a16:creationId xmlns:a16="http://schemas.microsoft.com/office/drawing/2014/main" id="{986E8992-CD9A-42B4-BCB7-729603AA0AF4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298663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4235115"/>
            <a:ext cx="3705480" cy="2622885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Antes de finalizar o envio do projeto, verifique no Edital a obrigatoriedade de definição de Recursos Humanos (principalmente, bolsista). Se for obrigatória a indicação do bolsista, ao passar para a tela </a:t>
            </a:r>
            <a:r>
              <a:rPr lang="pt-BR" sz="1600" b="1" dirty="0"/>
              <a:t>Enviar Projeto</a:t>
            </a:r>
            <a:r>
              <a:rPr lang="pt-BR" sz="1600" dirty="0"/>
              <a:t>, será mostrada esta mensagem.</a:t>
            </a:r>
          </a:p>
        </p:txBody>
      </p:sp>
      <p:cxnSp>
        <p:nvCxnSpPr>
          <p:cNvPr id="18" name="Conector Reto 7">
            <a:extLst>
              <a:ext uri="{FF2B5EF4-FFF2-40B4-BE49-F238E27FC236}">
                <a16:creationId xmlns:a16="http://schemas.microsoft.com/office/drawing/2014/main" id="{03749148-509F-46E9-80D3-24DD779A0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15E08249-EB8B-4816-BAA5-47B035F990D5}"/>
              </a:ext>
            </a:extLst>
          </p:cNvPr>
          <p:cNvGrpSpPr>
            <a:grpSpLocks noChangeAspect="1"/>
          </p:cNvGrpSpPr>
          <p:nvPr/>
        </p:nvGrpSpPr>
        <p:grpSpPr>
          <a:xfrm>
            <a:off x="8082088" y="5001623"/>
            <a:ext cx="808863" cy="734400"/>
            <a:chOff x="7721292" y="4815304"/>
            <a:chExt cx="594752" cy="540000"/>
          </a:xfrm>
        </p:grpSpPr>
        <p:sp>
          <p:nvSpPr>
            <p:cNvPr id="21" name="Fluxograma: Extrair 20">
              <a:extLst>
                <a:ext uri="{FF2B5EF4-FFF2-40B4-BE49-F238E27FC236}">
                  <a16:creationId xmlns:a16="http://schemas.microsoft.com/office/drawing/2014/main" id="{3B2C39C2-7AF6-4123-BA5D-9321AA714C1C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90FC4D72-5A40-4070-8A7C-8877CA672059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Fluxograma: Conector 22">
              <a:extLst>
                <a:ext uri="{FF2B5EF4-FFF2-40B4-BE49-F238E27FC236}">
                  <a16:creationId xmlns:a16="http://schemas.microsoft.com/office/drawing/2014/main" id="{986E8992-CD9A-42B4-BCB7-729603AA0AF4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2" name="Imagem 1">
            <a:extLst>
              <a:ext uri="{FF2B5EF4-FFF2-40B4-BE49-F238E27FC236}">
                <a16:creationId xmlns:a16="http://schemas.microsoft.com/office/drawing/2014/main" id="{90765A57-4598-4FC4-B824-B28DC9A070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537" y="1842458"/>
            <a:ext cx="4839375" cy="2172003"/>
          </a:xfrm>
          <a:prstGeom prst="rect">
            <a:avLst/>
          </a:prstGeom>
        </p:spPr>
      </p:pic>
      <p:sp>
        <p:nvSpPr>
          <p:cNvPr id="13" name="Seta: para a Direita 12">
            <a:extLst>
              <a:ext uri="{FF2B5EF4-FFF2-40B4-BE49-F238E27FC236}">
                <a16:creationId xmlns:a16="http://schemas.microsoft.com/office/drawing/2014/main" id="{EC145968-0AED-4910-A58B-E406EAB35FE7}"/>
              </a:ext>
            </a:extLst>
          </p:cNvPr>
          <p:cNvSpPr/>
          <p:nvPr/>
        </p:nvSpPr>
        <p:spPr>
          <a:xfrm rot="10800000" flipH="1">
            <a:off x="2139368" y="2986631"/>
            <a:ext cx="425302" cy="478465"/>
          </a:xfrm>
          <a:prstGeom prst="rightArrow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838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C2D8012-B28C-4C55-864C-18228318A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3364" y="936762"/>
            <a:ext cx="5696745" cy="4763165"/>
          </a:xfrm>
          <a:prstGeom prst="rect">
            <a:avLst/>
          </a:prstGeom>
        </p:spPr>
      </p:pic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5787047"/>
            <a:ext cx="3705480" cy="1070953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Clique em </a:t>
            </a:r>
            <a:r>
              <a:rPr lang="pt-BR" sz="1600" b="1" dirty="0"/>
              <a:t>Bolsista</a:t>
            </a:r>
            <a:r>
              <a:rPr lang="pt-BR" sz="1600" dirty="0"/>
              <a:t> para indicar o aluno.</a:t>
            </a:r>
          </a:p>
        </p:txBody>
      </p:sp>
      <p:cxnSp>
        <p:nvCxnSpPr>
          <p:cNvPr id="18" name="Conector Reto 7">
            <a:extLst>
              <a:ext uri="{FF2B5EF4-FFF2-40B4-BE49-F238E27FC236}">
                <a16:creationId xmlns:a16="http://schemas.microsoft.com/office/drawing/2014/main" id="{03749148-509F-46E9-80D3-24DD779A0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eta: para a Direita 12">
            <a:extLst>
              <a:ext uri="{FF2B5EF4-FFF2-40B4-BE49-F238E27FC236}">
                <a16:creationId xmlns:a16="http://schemas.microsoft.com/office/drawing/2014/main" id="{EC145968-0AED-4910-A58B-E406EAB35FE7}"/>
              </a:ext>
            </a:extLst>
          </p:cNvPr>
          <p:cNvSpPr/>
          <p:nvPr/>
        </p:nvSpPr>
        <p:spPr>
          <a:xfrm rot="10800000" flipH="1">
            <a:off x="1505089" y="3851504"/>
            <a:ext cx="425302" cy="478465"/>
          </a:xfrm>
          <a:prstGeom prst="rightArrow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Oval 21">
            <a:extLst>
              <a:ext uri="{FF2B5EF4-FFF2-40B4-BE49-F238E27FC236}">
                <a16:creationId xmlns:a16="http://schemas.microsoft.com/office/drawing/2014/main" id="{95BDBC5F-11D7-4229-B7E6-BD6BD188D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5775" y="5967902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26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1F957273-CCD0-44CF-A953-309F2C756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227" y="3815408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1505800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: Cantos Superiores Arredondados 18">
            <a:extLst>
              <a:ext uri="{FF2B5EF4-FFF2-40B4-BE49-F238E27FC236}">
                <a16:creationId xmlns:a16="http://schemas.microsoft.com/office/drawing/2014/main" id="{3D968926-8451-46DA-A5B7-34BAE42DF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3993838"/>
            <a:ext cx="3705480" cy="1900985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Clique no botão </a:t>
            </a:r>
            <a:r>
              <a:rPr lang="pt-BR" sz="1600" b="1" dirty="0"/>
              <a:t>Cadastrar.</a:t>
            </a:r>
            <a:endParaRPr lang="pt-BR" sz="1600" dirty="0"/>
          </a:p>
        </p:txBody>
      </p:sp>
      <p:sp>
        <p:nvSpPr>
          <p:cNvPr id="24" name="Retângulo: Cantos Superiores Arredondados 23">
            <a:extLst>
              <a:ext uri="{FF2B5EF4-FFF2-40B4-BE49-F238E27FC236}">
                <a16:creationId xmlns:a16="http://schemas.microsoft.com/office/drawing/2014/main" id="{FABA5CE5-2335-4A35-9B8E-9500199CA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4728238"/>
            <a:ext cx="3705480" cy="1533867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400" dirty="0"/>
              <a:t>Se o Edital permitir, este campo estará habilitado para que seja selecionado, possibilitando que a indicação do aluno seja realizada após aprovação do projeto.</a:t>
            </a:r>
          </a:p>
        </p:txBody>
      </p:sp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5847348"/>
            <a:ext cx="3705480" cy="1010652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Clique na lupa para buscar o aluno.</a:t>
            </a:r>
          </a:p>
        </p:txBody>
      </p:sp>
      <p:cxnSp>
        <p:nvCxnSpPr>
          <p:cNvPr id="18" name="Conector Reto 7">
            <a:extLst>
              <a:ext uri="{FF2B5EF4-FFF2-40B4-BE49-F238E27FC236}">
                <a16:creationId xmlns:a16="http://schemas.microsoft.com/office/drawing/2014/main" id="{03749148-509F-46E9-80D3-24DD779A0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m 1">
            <a:extLst>
              <a:ext uri="{FF2B5EF4-FFF2-40B4-BE49-F238E27FC236}">
                <a16:creationId xmlns:a16="http://schemas.microsoft.com/office/drawing/2014/main" id="{4DFA567F-4E5A-473D-8AD4-69A5C1CFF8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5291" y="716623"/>
            <a:ext cx="7211431" cy="1638529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D071B970-CA28-48D3-839B-D6BF2ABF1E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7599" y="2754767"/>
            <a:ext cx="4953691" cy="3496163"/>
          </a:xfrm>
          <a:prstGeom prst="rect">
            <a:avLst/>
          </a:prstGeom>
        </p:spPr>
      </p:pic>
      <p:sp>
        <p:nvSpPr>
          <p:cNvPr id="20" name="Oval 21">
            <a:extLst>
              <a:ext uri="{FF2B5EF4-FFF2-40B4-BE49-F238E27FC236}">
                <a16:creationId xmlns:a16="http://schemas.microsoft.com/office/drawing/2014/main" id="{91A1A4EC-8CB8-4CEC-AF89-AAD2C7952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09522" y="4100961"/>
            <a:ext cx="734400" cy="7344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27</a:t>
            </a:r>
          </a:p>
        </p:txBody>
      </p:sp>
      <p:sp>
        <p:nvSpPr>
          <p:cNvPr id="21" name="Oval 21">
            <a:extLst>
              <a:ext uri="{FF2B5EF4-FFF2-40B4-BE49-F238E27FC236}">
                <a16:creationId xmlns:a16="http://schemas.microsoft.com/office/drawing/2014/main" id="{22C8CC0D-05E3-4842-AD1D-4FFDBE8AC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5291" y="1878963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27</a:t>
            </a:r>
          </a:p>
        </p:txBody>
      </p:sp>
      <p:pic>
        <p:nvPicPr>
          <p:cNvPr id="23" name="Gráfico 22" descr="Lupa">
            <a:extLst>
              <a:ext uri="{FF2B5EF4-FFF2-40B4-BE49-F238E27FC236}">
                <a16:creationId xmlns:a16="http://schemas.microsoft.com/office/drawing/2014/main" id="{A6AC8C4F-FD3B-4585-A581-63E9D30B1F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54752" y="3883263"/>
            <a:ext cx="1124915" cy="1124915"/>
          </a:xfrm>
          <a:prstGeom prst="rect">
            <a:avLst/>
          </a:prstGeom>
        </p:spPr>
      </p:pic>
      <p:sp>
        <p:nvSpPr>
          <p:cNvPr id="25" name="Oval 21">
            <a:extLst>
              <a:ext uri="{FF2B5EF4-FFF2-40B4-BE49-F238E27FC236}">
                <a16:creationId xmlns:a16="http://schemas.microsoft.com/office/drawing/2014/main" id="{21682F03-DEA0-48B7-80D4-638D67FF8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09522" y="4942484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28</a:t>
            </a:r>
          </a:p>
        </p:txBody>
      </p:sp>
      <p:sp>
        <p:nvSpPr>
          <p:cNvPr id="26" name="Oval 21">
            <a:extLst>
              <a:ext uri="{FF2B5EF4-FFF2-40B4-BE49-F238E27FC236}">
                <a16:creationId xmlns:a16="http://schemas.microsoft.com/office/drawing/2014/main" id="{3EC42C32-F34C-4C9C-8487-26B523EC0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09522" y="5954471"/>
            <a:ext cx="734400" cy="7344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29</a:t>
            </a:r>
          </a:p>
        </p:txBody>
      </p:sp>
      <p:sp>
        <p:nvSpPr>
          <p:cNvPr id="27" name="Oval 21">
            <a:extLst>
              <a:ext uri="{FF2B5EF4-FFF2-40B4-BE49-F238E27FC236}">
                <a16:creationId xmlns:a16="http://schemas.microsoft.com/office/drawing/2014/main" id="{CF87AED5-761E-4670-8AC8-EC067F7A95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0636" y="3723838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00" b="1" dirty="0"/>
              <a:t>28</a:t>
            </a:r>
          </a:p>
        </p:txBody>
      </p:sp>
      <p:sp>
        <p:nvSpPr>
          <p:cNvPr id="28" name="Oval 21">
            <a:extLst>
              <a:ext uri="{FF2B5EF4-FFF2-40B4-BE49-F238E27FC236}">
                <a16:creationId xmlns:a16="http://schemas.microsoft.com/office/drawing/2014/main" id="{9FC953DB-55D3-414E-8F8F-9E25018A8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58868" y="3964059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22489673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4523882"/>
            <a:ext cx="3705480" cy="1146424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Informe um dos filtros e clique em procurar.</a:t>
            </a:r>
          </a:p>
        </p:txBody>
      </p:sp>
      <p:cxnSp>
        <p:nvCxnSpPr>
          <p:cNvPr id="18" name="Conector Reto 7">
            <a:extLst>
              <a:ext uri="{FF2B5EF4-FFF2-40B4-BE49-F238E27FC236}">
                <a16:creationId xmlns:a16="http://schemas.microsoft.com/office/drawing/2014/main" id="{03749148-509F-46E9-80D3-24DD779A0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21">
            <a:extLst>
              <a:ext uri="{FF2B5EF4-FFF2-40B4-BE49-F238E27FC236}">
                <a16:creationId xmlns:a16="http://schemas.microsoft.com/office/drawing/2014/main" id="{95BDBC5F-11D7-4229-B7E6-BD6BD188D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5775" y="4729894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30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47E2766-4539-4EC0-AD46-8324D01D062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6"/>
          <a:stretch/>
        </p:blipFill>
        <p:spPr>
          <a:xfrm>
            <a:off x="673767" y="1187695"/>
            <a:ext cx="7560375" cy="3620005"/>
          </a:xfrm>
          <a:prstGeom prst="rect">
            <a:avLst/>
          </a:prstGeom>
        </p:spPr>
      </p:pic>
      <p:sp>
        <p:nvSpPr>
          <p:cNvPr id="12" name="Retângulo: Cantos Superiores Arredondados 11">
            <a:extLst>
              <a:ext uri="{FF2B5EF4-FFF2-40B4-BE49-F238E27FC236}">
                <a16:creationId xmlns:a16="http://schemas.microsoft.com/office/drawing/2014/main" id="{95AC9FA0-A683-4582-9DB8-1D920DD7B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5514607"/>
            <a:ext cx="3705480" cy="1343393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Verifique </a:t>
            </a:r>
            <a:r>
              <a:rPr lang="pt-BR" sz="1600" b="1" dirty="0"/>
              <a:t>Resultado da Busca</a:t>
            </a:r>
            <a:r>
              <a:rPr lang="pt-BR" sz="1600" dirty="0"/>
              <a:t> e se houver necessidade, clique em </a:t>
            </a:r>
            <a:r>
              <a:rPr lang="pt-BR" sz="1600" b="1" dirty="0"/>
              <a:t>Detalhar</a:t>
            </a:r>
            <a:r>
              <a:rPr lang="pt-BR" sz="1600" dirty="0"/>
              <a:t> para confirmar outras informações do aluno. </a:t>
            </a:r>
          </a:p>
        </p:txBody>
      </p:sp>
      <p:sp>
        <p:nvSpPr>
          <p:cNvPr id="13" name="Oval 21">
            <a:extLst>
              <a:ext uri="{FF2B5EF4-FFF2-40B4-BE49-F238E27FC236}">
                <a16:creationId xmlns:a16="http://schemas.microsoft.com/office/drawing/2014/main" id="{26B816F7-6085-493A-9D9F-9B49F2BAD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5775" y="5717415"/>
            <a:ext cx="734400" cy="7344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31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CAE5ADA0-0C88-425E-A29A-DE2117D5D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578" y="4189894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31</a:t>
            </a:r>
          </a:p>
        </p:txBody>
      </p:sp>
      <p:sp>
        <p:nvSpPr>
          <p:cNvPr id="19" name="Oval 21">
            <a:extLst>
              <a:ext uri="{FF2B5EF4-FFF2-40B4-BE49-F238E27FC236}">
                <a16:creationId xmlns:a16="http://schemas.microsoft.com/office/drawing/2014/main" id="{1C06B65A-549F-4344-B24B-5C447889EA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08869" y="2149589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30</a:t>
            </a:r>
          </a:p>
        </p:txBody>
      </p:sp>
      <p:pic>
        <p:nvPicPr>
          <p:cNvPr id="20" name="Gráfico 19" descr="Lupa">
            <a:extLst>
              <a:ext uri="{FF2B5EF4-FFF2-40B4-BE49-F238E27FC236}">
                <a16:creationId xmlns:a16="http://schemas.microsoft.com/office/drawing/2014/main" id="{521B4861-8E40-4D3F-AA1E-3CE3580D47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71684" y="831248"/>
            <a:ext cx="1124915" cy="112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51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BD753306-E2BB-4813-8041-5CE78403D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572" y="1028097"/>
            <a:ext cx="4972744" cy="3181794"/>
          </a:xfrm>
          <a:prstGeom prst="rect">
            <a:avLst/>
          </a:prstGeom>
        </p:spPr>
      </p:pic>
      <p:sp>
        <p:nvSpPr>
          <p:cNvPr id="32" name="Retângulo: Cantos Superiores Arredondados 31">
            <a:extLst>
              <a:ext uri="{FF2B5EF4-FFF2-40B4-BE49-F238E27FC236}">
                <a16:creationId xmlns:a16="http://schemas.microsoft.com/office/drawing/2014/main" id="{A5F8F589-292B-4FBF-B7D8-E530B06FA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8287" y="1718283"/>
            <a:ext cx="3705480" cy="1343393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A </a:t>
            </a:r>
            <a:r>
              <a:rPr lang="pt-BR" sz="1600" b="1" dirty="0"/>
              <a:t>Data Início </a:t>
            </a:r>
            <a:r>
              <a:rPr lang="pt-BR" sz="1600" dirty="0"/>
              <a:t>deve ser ajustada para a data de início das atividades, conforme previsto no </a:t>
            </a:r>
            <a:r>
              <a:rPr lang="pt-BR" sz="1400" dirty="0"/>
              <a:t>cronograma</a:t>
            </a:r>
            <a:r>
              <a:rPr lang="pt-BR" sz="1600" dirty="0"/>
              <a:t> do Edital.</a:t>
            </a:r>
          </a:p>
        </p:txBody>
      </p: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8287" y="2893189"/>
            <a:ext cx="3705480" cy="1343393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400" dirty="0"/>
              <a:t>Bolsistas de pesquisa devem cumprir 20h semanais. No </a:t>
            </a:r>
            <a:r>
              <a:rPr lang="pt-BR" sz="1400" b="1" dirty="0"/>
              <a:t>horário de início </a:t>
            </a:r>
            <a:r>
              <a:rPr lang="pt-BR" sz="1400" dirty="0"/>
              <a:t>e </a:t>
            </a:r>
            <a:r>
              <a:rPr lang="pt-BR" sz="1400" b="1" dirty="0"/>
              <a:t>fim</a:t>
            </a:r>
            <a:r>
              <a:rPr lang="pt-BR" sz="1400" dirty="0"/>
              <a:t>, informe sempre o intervalo de 4h.</a:t>
            </a:r>
          </a:p>
        </p:txBody>
      </p:sp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: Cantos Superiores Arredondados 11">
            <a:extLst>
              <a:ext uri="{FF2B5EF4-FFF2-40B4-BE49-F238E27FC236}">
                <a16:creationId xmlns:a16="http://schemas.microsoft.com/office/drawing/2014/main" id="{95AC9FA0-A683-4582-9DB8-1D920DD7B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91623" y="3792964"/>
            <a:ext cx="3705480" cy="1343393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400" dirty="0"/>
              <a:t>Em </a:t>
            </a:r>
            <a:r>
              <a:rPr lang="pt-BR" sz="1400" b="1" dirty="0"/>
              <a:t>Local de Trabalho</a:t>
            </a:r>
            <a:r>
              <a:rPr lang="pt-BR" sz="1400" dirty="0"/>
              <a:t>, informe Univali, laboratório, sala, etc. </a:t>
            </a:r>
          </a:p>
        </p:txBody>
      </p:sp>
      <p:sp>
        <p:nvSpPr>
          <p:cNvPr id="13" name="Oval 21">
            <a:extLst>
              <a:ext uri="{FF2B5EF4-FFF2-40B4-BE49-F238E27FC236}">
                <a16:creationId xmlns:a16="http://schemas.microsoft.com/office/drawing/2014/main" id="{26B816F7-6085-493A-9D9F-9B49F2BAD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51881" y="1945251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32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CAE5ADA0-0C88-425E-A29A-DE2117D5D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7734" y="2215251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32</a:t>
            </a:r>
          </a:p>
        </p:txBody>
      </p:sp>
      <p:sp>
        <p:nvSpPr>
          <p:cNvPr id="22" name="Retângulo: Cantos Superiores Arredondados 21">
            <a:extLst>
              <a:ext uri="{FF2B5EF4-FFF2-40B4-BE49-F238E27FC236}">
                <a16:creationId xmlns:a16="http://schemas.microsoft.com/office/drawing/2014/main" id="{093A87B8-8221-4651-93E0-802362A43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79603" y="4511098"/>
            <a:ext cx="3705480" cy="625259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400" dirty="0"/>
              <a:t>Em </a:t>
            </a:r>
            <a:r>
              <a:rPr lang="pt-BR" sz="1400" b="1" dirty="0"/>
              <a:t>C. Horária Semanal</a:t>
            </a:r>
            <a:r>
              <a:rPr lang="pt-BR" sz="1400" dirty="0"/>
              <a:t>, informe 20.</a:t>
            </a:r>
          </a:p>
        </p:txBody>
      </p:sp>
      <p:sp>
        <p:nvSpPr>
          <p:cNvPr id="23" name="Oval 21">
            <a:extLst>
              <a:ext uri="{FF2B5EF4-FFF2-40B4-BE49-F238E27FC236}">
                <a16:creationId xmlns:a16="http://schemas.microsoft.com/office/drawing/2014/main" id="{27DA0144-700A-4299-AD16-069B11C28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16954" y="4486632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34</a:t>
            </a:r>
          </a:p>
        </p:txBody>
      </p:sp>
      <p:sp>
        <p:nvSpPr>
          <p:cNvPr id="24" name="Retângulo: Cantos Superiores Arredondados 23">
            <a:extLst>
              <a:ext uri="{FF2B5EF4-FFF2-40B4-BE49-F238E27FC236}">
                <a16:creationId xmlns:a16="http://schemas.microsoft.com/office/drawing/2014/main" id="{673AE181-7240-499A-BAA4-A4AABA5DA6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3945" y="4987032"/>
            <a:ext cx="3705480" cy="867460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400" dirty="0"/>
              <a:t>Em </a:t>
            </a:r>
            <a:r>
              <a:rPr lang="pt-BR" sz="1400" b="1" dirty="0"/>
              <a:t>Pagamento</a:t>
            </a:r>
            <a:r>
              <a:rPr lang="pt-BR" sz="1400" dirty="0"/>
              <a:t>, marque Valor Fixo.</a:t>
            </a:r>
          </a:p>
        </p:txBody>
      </p:sp>
      <p:sp>
        <p:nvSpPr>
          <p:cNvPr id="25" name="Oval 21">
            <a:extLst>
              <a:ext uri="{FF2B5EF4-FFF2-40B4-BE49-F238E27FC236}">
                <a16:creationId xmlns:a16="http://schemas.microsoft.com/office/drawing/2014/main" id="{433E5323-9D09-437B-B824-EB716DB00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46969" y="5066231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35</a:t>
            </a:r>
          </a:p>
        </p:txBody>
      </p:sp>
      <p:sp>
        <p:nvSpPr>
          <p:cNvPr id="26" name="Retângulo: Cantos Superiores Arredondados 25">
            <a:extLst>
              <a:ext uri="{FF2B5EF4-FFF2-40B4-BE49-F238E27FC236}">
                <a16:creationId xmlns:a16="http://schemas.microsoft.com/office/drawing/2014/main" id="{D640177A-4839-46C5-9F30-C69FEDFE3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8287" y="5519633"/>
            <a:ext cx="3705480" cy="1343394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400" dirty="0"/>
              <a:t>Em </a:t>
            </a:r>
            <a:r>
              <a:rPr lang="pt-BR" sz="1400" b="1" dirty="0"/>
              <a:t>Valor,</a:t>
            </a:r>
            <a:r>
              <a:rPr lang="pt-BR" sz="1400" dirty="0"/>
              <a:t> clique na lupa e selecione o valor (1) BOLSA UNIEDU para Edital UNIEDU ou  (9) BOLSA PESQUISA, para Edital PIBIC / PIBITI ou (16) BOLSA PIBIC_EM para Edital PIBIC_EM. </a:t>
            </a:r>
          </a:p>
        </p:txBody>
      </p:sp>
      <p:sp>
        <p:nvSpPr>
          <p:cNvPr id="27" name="Oval 21">
            <a:extLst>
              <a:ext uri="{FF2B5EF4-FFF2-40B4-BE49-F238E27FC236}">
                <a16:creationId xmlns:a16="http://schemas.microsoft.com/office/drawing/2014/main" id="{725011D0-E61A-4353-AD95-F19FEB23D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46969" y="5721432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36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8D86E76-E690-4075-A3DA-6A9E2BFBC0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3685" y="3994642"/>
            <a:ext cx="2819794" cy="2581635"/>
          </a:xfrm>
          <a:prstGeom prst="rect">
            <a:avLst/>
          </a:prstGeom>
        </p:spPr>
      </p:pic>
      <p:grpSp>
        <p:nvGrpSpPr>
          <p:cNvPr id="28" name="Agrupar 27">
            <a:extLst>
              <a:ext uri="{FF2B5EF4-FFF2-40B4-BE49-F238E27FC236}">
                <a16:creationId xmlns:a16="http://schemas.microsoft.com/office/drawing/2014/main" id="{53E2D9E2-ACCF-497F-9A1E-E5F3DABB460C}"/>
              </a:ext>
            </a:extLst>
          </p:cNvPr>
          <p:cNvGrpSpPr>
            <a:grpSpLocks noChangeAspect="1"/>
          </p:cNvGrpSpPr>
          <p:nvPr/>
        </p:nvGrpSpPr>
        <p:grpSpPr>
          <a:xfrm>
            <a:off x="8151881" y="3138970"/>
            <a:ext cx="540000" cy="490288"/>
            <a:chOff x="7721292" y="4815304"/>
            <a:chExt cx="594752" cy="540000"/>
          </a:xfrm>
        </p:grpSpPr>
        <p:sp>
          <p:nvSpPr>
            <p:cNvPr id="29" name="Fluxograma: Extrair 28">
              <a:extLst>
                <a:ext uri="{FF2B5EF4-FFF2-40B4-BE49-F238E27FC236}">
                  <a16:creationId xmlns:a16="http://schemas.microsoft.com/office/drawing/2014/main" id="{81CEE137-B01A-473A-8A03-6BFBDE05CA05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76A7BA99-8848-4B1A-A5C7-627C62E0C5CC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Fluxograma: Conector 30">
              <a:extLst>
                <a:ext uri="{FF2B5EF4-FFF2-40B4-BE49-F238E27FC236}">
                  <a16:creationId xmlns:a16="http://schemas.microsoft.com/office/drawing/2014/main" id="{4113BFC2-7818-46BC-B2F0-343E59A14648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4" name="Oval 21">
            <a:extLst>
              <a:ext uri="{FF2B5EF4-FFF2-40B4-BE49-F238E27FC236}">
                <a16:creationId xmlns:a16="http://schemas.microsoft.com/office/drawing/2014/main" id="{0943B519-FD02-40A2-90FF-C9780644A2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46969" y="3833770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33</a:t>
            </a:r>
          </a:p>
        </p:txBody>
      </p:sp>
      <p:sp>
        <p:nvSpPr>
          <p:cNvPr id="35" name="Oval 21">
            <a:extLst>
              <a:ext uri="{FF2B5EF4-FFF2-40B4-BE49-F238E27FC236}">
                <a16:creationId xmlns:a16="http://schemas.microsoft.com/office/drawing/2014/main" id="{9B9A9605-BA09-4F42-967D-4F67D2941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90781" y="3596763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35</a:t>
            </a:r>
          </a:p>
        </p:txBody>
      </p:sp>
      <p:sp>
        <p:nvSpPr>
          <p:cNvPr id="36" name="Oval 21">
            <a:extLst>
              <a:ext uri="{FF2B5EF4-FFF2-40B4-BE49-F238E27FC236}">
                <a16:creationId xmlns:a16="http://schemas.microsoft.com/office/drawing/2014/main" id="{F2D2C7F6-83C0-4EDF-A7E4-6BE2D090D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58995" y="4330761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36</a:t>
            </a:r>
          </a:p>
        </p:txBody>
      </p:sp>
      <p:pic>
        <p:nvPicPr>
          <p:cNvPr id="37" name="Gráfico 36" descr="Lupa">
            <a:extLst>
              <a:ext uri="{FF2B5EF4-FFF2-40B4-BE49-F238E27FC236}">
                <a16:creationId xmlns:a16="http://schemas.microsoft.com/office/drawing/2014/main" id="{30B2293C-D35A-471E-A359-601BAD5E47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04833" y="3663469"/>
            <a:ext cx="1124915" cy="1124915"/>
          </a:xfrm>
          <a:prstGeom prst="rect">
            <a:avLst/>
          </a:prstGeom>
        </p:spPr>
      </p:pic>
      <p:pic>
        <p:nvPicPr>
          <p:cNvPr id="38" name="Gráfico 37" descr="Lupa">
            <a:extLst>
              <a:ext uri="{FF2B5EF4-FFF2-40B4-BE49-F238E27FC236}">
                <a16:creationId xmlns:a16="http://schemas.microsoft.com/office/drawing/2014/main" id="{DBCB2ED7-C346-4CAE-A46B-1E74205A0E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21021" y="3599862"/>
            <a:ext cx="1124915" cy="1124915"/>
          </a:xfrm>
          <a:prstGeom prst="rect">
            <a:avLst/>
          </a:prstGeom>
        </p:spPr>
      </p:pic>
      <p:cxnSp>
        <p:nvCxnSpPr>
          <p:cNvPr id="41" name="Conector Reto 7">
            <a:extLst>
              <a:ext uri="{FF2B5EF4-FFF2-40B4-BE49-F238E27FC236}">
                <a16:creationId xmlns:a16="http://schemas.microsoft.com/office/drawing/2014/main" id="{43E895CA-555F-4883-8642-A8332E8B5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21">
            <a:extLst>
              <a:ext uri="{FF2B5EF4-FFF2-40B4-BE49-F238E27FC236}">
                <a16:creationId xmlns:a16="http://schemas.microsoft.com/office/drawing/2014/main" id="{3C7624E8-855E-48BB-B601-CDE3EA469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0542" y="2900680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33</a:t>
            </a:r>
          </a:p>
        </p:txBody>
      </p:sp>
      <p:sp>
        <p:nvSpPr>
          <p:cNvPr id="43" name="Oval 21">
            <a:extLst>
              <a:ext uri="{FF2B5EF4-FFF2-40B4-BE49-F238E27FC236}">
                <a16:creationId xmlns:a16="http://schemas.microsoft.com/office/drawing/2014/main" id="{32817661-ECE5-4591-BF96-00E381A46A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7734" y="3454642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34</a:t>
            </a:r>
          </a:p>
        </p:txBody>
      </p:sp>
      <p:sp>
        <p:nvSpPr>
          <p:cNvPr id="44" name="Oval 21">
            <a:extLst>
              <a:ext uri="{FF2B5EF4-FFF2-40B4-BE49-F238E27FC236}">
                <a16:creationId xmlns:a16="http://schemas.microsoft.com/office/drawing/2014/main" id="{5E1608D6-1427-4F4B-B176-5B2F236B5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93685" y="5447798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1799300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 hidden="1">
            <a:extLst>
              <a:ext uri="{FF2B5EF4-FFF2-40B4-BE49-F238E27FC236}">
                <a16:creationId xmlns:a16="http://schemas.microsoft.com/office/drawing/2014/main" id="{2AC0C949-7A02-4C95-8017-D82E7E71C4F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5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ângulo: Cantos Superiores Arredondados 14">
            <a:extLst>
              <a:ext uri="{FF2B5EF4-FFF2-40B4-BE49-F238E27FC236}">
                <a16:creationId xmlns:a16="http://schemas.microsoft.com/office/drawing/2014/main" id="{1F9D82EB-1262-4275-ACF6-714C7DF9D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16420" y="1298495"/>
            <a:ext cx="11081032" cy="5474441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16075" lvl="1" indent="-357188"/>
            <a:r>
              <a:rPr lang="pt-BR" sz="3200" dirty="0"/>
              <a:t>Só será possível efetuar a submissão de projetos se o proponente:</a:t>
            </a:r>
          </a:p>
          <a:p>
            <a:pPr marL="1616075" lvl="1" indent="-357188">
              <a:buFontTx/>
              <a:buChar char="-"/>
            </a:pPr>
            <a:r>
              <a:rPr lang="pt-BR" sz="3200" dirty="0"/>
              <a:t>Possuir um curso de vínculo e não estiver em licença / afastamento;</a:t>
            </a:r>
          </a:p>
          <a:p>
            <a:pPr marL="1616075" lvl="1" indent="-357188">
              <a:buFontTx/>
              <a:buChar char="-"/>
            </a:pPr>
            <a:r>
              <a:rPr lang="pt-BR" sz="3200" dirty="0"/>
              <a:t>Ter a titulação mínima exigida no edital;</a:t>
            </a:r>
          </a:p>
          <a:p>
            <a:pPr marL="1616075" lvl="1" indent="-357188">
              <a:buFontTx/>
              <a:buChar char="-"/>
            </a:pPr>
            <a:r>
              <a:rPr lang="pt-BR" sz="3200" dirty="0"/>
              <a:t>Estiver vinculado a um Grupo de Pesquisa.</a:t>
            </a:r>
          </a:p>
        </p:txBody>
      </p:sp>
      <p:cxnSp>
        <p:nvCxnSpPr>
          <p:cNvPr id="30" name="Conector Reto 7">
            <a:extLst>
              <a:ext uri="{FF2B5EF4-FFF2-40B4-BE49-F238E27FC236}">
                <a16:creationId xmlns:a16="http://schemas.microsoft.com/office/drawing/2014/main" id="{21BAA6D2-8ECA-462F-98B0-2565DD1C4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Agrupar 30">
            <a:extLst>
              <a:ext uri="{FF2B5EF4-FFF2-40B4-BE49-F238E27FC236}">
                <a16:creationId xmlns:a16="http://schemas.microsoft.com/office/drawing/2014/main" id="{97F7A6D1-DE1C-439B-B730-EBBEF59C8118}"/>
              </a:ext>
            </a:extLst>
          </p:cNvPr>
          <p:cNvGrpSpPr>
            <a:grpSpLocks noChangeAspect="1"/>
          </p:cNvGrpSpPr>
          <p:nvPr/>
        </p:nvGrpSpPr>
        <p:grpSpPr>
          <a:xfrm>
            <a:off x="228600" y="2346809"/>
            <a:ext cx="2383834" cy="2164381"/>
            <a:chOff x="7721292" y="4815304"/>
            <a:chExt cx="594752" cy="540000"/>
          </a:xfrm>
        </p:grpSpPr>
        <p:sp>
          <p:nvSpPr>
            <p:cNvPr id="32" name="Fluxograma: Extrair 31">
              <a:extLst>
                <a:ext uri="{FF2B5EF4-FFF2-40B4-BE49-F238E27FC236}">
                  <a16:creationId xmlns:a16="http://schemas.microsoft.com/office/drawing/2014/main" id="{0260A947-4D1E-42EB-9C0C-8049E323CC8D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id="{7F16EB7D-C580-49F2-A4E5-FF9990E25719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" name="Fluxograma: Conector 33">
              <a:extLst>
                <a:ext uri="{FF2B5EF4-FFF2-40B4-BE49-F238E27FC236}">
                  <a16:creationId xmlns:a16="http://schemas.microsoft.com/office/drawing/2014/main" id="{2FE25465-C256-4A43-9C86-FDB4DC915B72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2424719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0495A61E-3F33-4B4C-8A00-EB928CD49A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72" b="-1"/>
          <a:stretch/>
        </p:blipFill>
        <p:spPr>
          <a:xfrm>
            <a:off x="266234" y="4459715"/>
            <a:ext cx="7830643" cy="1940437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E3FF8F1-AF15-4D78-B243-161AA4C8BC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000" y="614137"/>
            <a:ext cx="7068536" cy="3781953"/>
          </a:xfrm>
          <a:prstGeom prst="rect">
            <a:avLst/>
          </a:prstGeom>
        </p:spPr>
      </p:pic>
      <p:sp>
        <p:nvSpPr>
          <p:cNvPr id="32" name="Retângulo: Cantos Superiores Arredondados 31">
            <a:extLst>
              <a:ext uri="{FF2B5EF4-FFF2-40B4-BE49-F238E27FC236}">
                <a16:creationId xmlns:a16="http://schemas.microsoft.com/office/drawing/2014/main" id="{A5F8F589-292B-4FBF-B7D8-E530B06FA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4648" y="3258016"/>
            <a:ext cx="3705480" cy="1343393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Depois de completar todos os campos, clique em </a:t>
            </a:r>
            <a:r>
              <a:rPr lang="pt-BR" sz="1600" b="1" dirty="0"/>
              <a:t>Salvar</a:t>
            </a:r>
            <a:r>
              <a:rPr lang="pt-BR" sz="1600" dirty="0"/>
              <a:t>.</a:t>
            </a:r>
          </a:p>
        </p:txBody>
      </p: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4116871"/>
            <a:ext cx="3705480" cy="1629180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Repita o processo de cadastro de bolsistas somente se o Edital permitir mais de um bolsista por projeto.</a:t>
            </a:r>
          </a:p>
        </p:txBody>
      </p:sp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21">
            <a:extLst>
              <a:ext uri="{FF2B5EF4-FFF2-40B4-BE49-F238E27FC236}">
                <a16:creationId xmlns:a16="http://schemas.microsoft.com/office/drawing/2014/main" id="{26B816F7-6085-493A-9D9F-9B49F2BAD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56078" y="3370141"/>
            <a:ext cx="734400" cy="7344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37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CAE5ADA0-0C88-425E-A29A-DE2117D5D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41779" y="3962704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37</a:t>
            </a:r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53E2D9E2-ACCF-497F-9A1E-E5F3DABB460C}"/>
              </a:ext>
            </a:extLst>
          </p:cNvPr>
          <p:cNvGrpSpPr>
            <a:grpSpLocks noChangeAspect="1"/>
          </p:cNvGrpSpPr>
          <p:nvPr/>
        </p:nvGrpSpPr>
        <p:grpSpPr>
          <a:xfrm>
            <a:off x="7918847" y="4376814"/>
            <a:ext cx="808863" cy="734400"/>
            <a:chOff x="7721292" y="4815304"/>
            <a:chExt cx="594752" cy="540000"/>
          </a:xfrm>
        </p:grpSpPr>
        <p:sp>
          <p:nvSpPr>
            <p:cNvPr id="29" name="Fluxograma: Extrair 28">
              <a:extLst>
                <a:ext uri="{FF2B5EF4-FFF2-40B4-BE49-F238E27FC236}">
                  <a16:creationId xmlns:a16="http://schemas.microsoft.com/office/drawing/2014/main" id="{81CEE137-B01A-473A-8A03-6BFBDE05CA05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76A7BA99-8848-4B1A-A5C7-627C62E0C5CC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Fluxograma: Conector 30">
              <a:extLst>
                <a:ext uri="{FF2B5EF4-FFF2-40B4-BE49-F238E27FC236}">
                  <a16:creationId xmlns:a16="http://schemas.microsoft.com/office/drawing/2014/main" id="{4113BFC2-7818-46BC-B2F0-343E59A14648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9" name="Retângulo: Cantos Superiores Arredondados 38">
            <a:extLst>
              <a:ext uri="{FF2B5EF4-FFF2-40B4-BE49-F238E27FC236}">
                <a16:creationId xmlns:a16="http://schemas.microsoft.com/office/drawing/2014/main" id="{0486D1B8-9ED3-4B7C-BC8F-F35C6DFED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4648" y="5460264"/>
            <a:ext cx="3705480" cy="1397736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600" dirty="0"/>
              <a:t>A bolsa do aluno e a carga horária docente não são contabilizadas no valor disponibilizado para o orçamento do projeto.</a:t>
            </a:r>
          </a:p>
        </p:txBody>
      </p:sp>
      <p:grpSp>
        <p:nvGrpSpPr>
          <p:cNvPr id="40" name="Agrupar 39">
            <a:extLst>
              <a:ext uri="{FF2B5EF4-FFF2-40B4-BE49-F238E27FC236}">
                <a16:creationId xmlns:a16="http://schemas.microsoft.com/office/drawing/2014/main" id="{704B691F-0BB6-4684-8F9C-D479BC31A227}"/>
              </a:ext>
            </a:extLst>
          </p:cNvPr>
          <p:cNvGrpSpPr>
            <a:grpSpLocks noChangeAspect="1"/>
          </p:cNvGrpSpPr>
          <p:nvPr/>
        </p:nvGrpSpPr>
        <p:grpSpPr>
          <a:xfrm>
            <a:off x="7964933" y="5746052"/>
            <a:ext cx="808863" cy="734400"/>
            <a:chOff x="7721292" y="4815304"/>
            <a:chExt cx="594752" cy="540000"/>
          </a:xfrm>
        </p:grpSpPr>
        <p:sp>
          <p:nvSpPr>
            <p:cNvPr id="41" name="Fluxograma: Extrair 40">
              <a:extLst>
                <a:ext uri="{FF2B5EF4-FFF2-40B4-BE49-F238E27FC236}">
                  <a16:creationId xmlns:a16="http://schemas.microsoft.com/office/drawing/2014/main" id="{2CCD782E-0D01-4542-A9D2-CFABB0AE5122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2" name="Retângulo 41">
              <a:extLst>
                <a:ext uri="{FF2B5EF4-FFF2-40B4-BE49-F238E27FC236}">
                  <a16:creationId xmlns:a16="http://schemas.microsoft.com/office/drawing/2014/main" id="{153B6DC7-94B3-411C-A7AB-34132FDBB090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3" name="Fluxograma: Conector 42">
              <a:extLst>
                <a:ext uri="{FF2B5EF4-FFF2-40B4-BE49-F238E27FC236}">
                  <a16:creationId xmlns:a16="http://schemas.microsoft.com/office/drawing/2014/main" id="{5C5614BA-EB8E-40A1-B25F-17CCCF8A49A8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cxnSp>
        <p:nvCxnSpPr>
          <p:cNvPr id="44" name="Conector Reto 7">
            <a:extLst>
              <a:ext uri="{FF2B5EF4-FFF2-40B4-BE49-F238E27FC236}">
                <a16:creationId xmlns:a16="http://schemas.microsoft.com/office/drawing/2014/main" id="{DDEEC4F8-5444-443E-8722-2FB9B89F1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493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97560" y="190500"/>
            <a:ext cx="3705480" cy="1431686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500" dirty="0"/>
              <a:t>O cadastro do coordenador segue os mesmos passos do cadastro do bolsista, com diferenciação em alguns campos.</a:t>
            </a:r>
          </a:p>
        </p:txBody>
      </p:sp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53E2D9E2-ACCF-497F-9A1E-E5F3DABB460C}"/>
              </a:ext>
            </a:extLst>
          </p:cNvPr>
          <p:cNvGrpSpPr>
            <a:grpSpLocks noChangeAspect="1"/>
          </p:cNvGrpSpPr>
          <p:nvPr/>
        </p:nvGrpSpPr>
        <p:grpSpPr>
          <a:xfrm>
            <a:off x="8198013" y="522898"/>
            <a:ext cx="540000" cy="490288"/>
            <a:chOff x="7721292" y="4815304"/>
            <a:chExt cx="594752" cy="540000"/>
          </a:xfrm>
        </p:grpSpPr>
        <p:sp>
          <p:nvSpPr>
            <p:cNvPr id="29" name="Fluxograma: Extrair 28">
              <a:extLst>
                <a:ext uri="{FF2B5EF4-FFF2-40B4-BE49-F238E27FC236}">
                  <a16:creationId xmlns:a16="http://schemas.microsoft.com/office/drawing/2014/main" id="{81CEE137-B01A-473A-8A03-6BFBDE05CA05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76A7BA99-8848-4B1A-A5C7-627C62E0C5CC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Fluxograma: Conector 30">
              <a:extLst>
                <a:ext uri="{FF2B5EF4-FFF2-40B4-BE49-F238E27FC236}">
                  <a16:creationId xmlns:a16="http://schemas.microsoft.com/office/drawing/2014/main" id="{4113BFC2-7818-46BC-B2F0-343E59A14648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2" name="Imagem 1">
            <a:extLst>
              <a:ext uri="{FF2B5EF4-FFF2-40B4-BE49-F238E27FC236}">
                <a16:creationId xmlns:a16="http://schemas.microsoft.com/office/drawing/2014/main" id="{91C77D5F-0B9F-4DEB-B707-99FF1E339B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468" y="742766"/>
            <a:ext cx="4972744" cy="3486637"/>
          </a:xfrm>
          <a:prstGeom prst="rect">
            <a:avLst/>
          </a:prstGeom>
        </p:spPr>
      </p:pic>
      <p:sp>
        <p:nvSpPr>
          <p:cNvPr id="21" name="Retângulo: Cantos Superiores Arredondados 20">
            <a:extLst>
              <a:ext uri="{FF2B5EF4-FFF2-40B4-BE49-F238E27FC236}">
                <a16:creationId xmlns:a16="http://schemas.microsoft.com/office/drawing/2014/main" id="{36C3991B-B8C4-415B-BC45-79CE8F852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1314123"/>
            <a:ext cx="3705480" cy="1343393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500" dirty="0"/>
              <a:t>Informe o </a:t>
            </a:r>
            <a:r>
              <a:rPr lang="pt-BR" sz="1500" b="1" dirty="0"/>
              <a:t>horário início </a:t>
            </a:r>
            <a:r>
              <a:rPr lang="pt-BR" sz="1500" dirty="0"/>
              <a:t>e </a:t>
            </a:r>
            <a:r>
              <a:rPr lang="pt-BR" sz="1500" b="1" dirty="0"/>
              <a:t>fim</a:t>
            </a:r>
            <a:r>
              <a:rPr lang="pt-BR" sz="1500" dirty="0"/>
              <a:t> de acordo com a carga horária definida para orientador no Edital.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CAE5ADA0-0C88-425E-A29A-DE2117D5D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36143" y="2272350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38</a:t>
            </a:r>
          </a:p>
        </p:txBody>
      </p:sp>
      <p:sp>
        <p:nvSpPr>
          <p:cNvPr id="23" name="Oval 21">
            <a:extLst>
              <a:ext uri="{FF2B5EF4-FFF2-40B4-BE49-F238E27FC236}">
                <a16:creationId xmlns:a16="http://schemas.microsoft.com/office/drawing/2014/main" id="{E9A31BFB-F321-4FED-8624-D0A17C8656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17990" y="1442656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38</a:t>
            </a:r>
          </a:p>
        </p:txBody>
      </p:sp>
      <p:sp>
        <p:nvSpPr>
          <p:cNvPr id="24" name="Retângulo: Cantos Superiores Arredondados 23">
            <a:extLst>
              <a:ext uri="{FF2B5EF4-FFF2-40B4-BE49-F238E27FC236}">
                <a16:creationId xmlns:a16="http://schemas.microsoft.com/office/drawing/2014/main" id="{4D9F125F-CCED-428B-8991-30203BAB8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2136168"/>
            <a:ext cx="3705480" cy="1343393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500" dirty="0"/>
              <a:t>A </a:t>
            </a:r>
            <a:r>
              <a:rPr lang="pt-BR" sz="1500" b="1" dirty="0"/>
              <a:t>C. Horária Semanal </a:t>
            </a:r>
            <a:r>
              <a:rPr lang="pt-BR" sz="1500" dirty="0"/>
              <a:t>deve ser preenchida de acordo com o Edital.</a:t>
            </a:r>
          </a:p>
        </p:txBody>
      </p:sp>
      <p:sp>
        <p:nvSpPr>
          <p:cNvPr id="25" name="Retângulo: Cantos Superiores Arredondados 24">
            <a:extLst>
              <a:ext uri="{FF2B5EF4-FFF2-40B4-BE49-F238E27FC236}">
                <a16:creationId xmlns:a16="http://schemas.microsoft.com/office/drawing/2014/main" id="{7FA50902-6E48-494D-958F-B044311A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7045" y="2867573"/>
            <a:ext cx="3705480" cy="1617671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500" dirty="0"/>
              <a:t>O sistema não permite o lançamento de horas fracionadas. Desta forma, arredonde a </a:t>
            </a:r>
            <a:r>
              <a:rPr lang="pt-BR" sz="1500" b="1" dirty="0"/>
              <a:t>C. Horária Semanal </a:t>
            </a:r>
            <a:r>
              <a:rPr lang="pt-BR" sz="1500" dirty="0"/>
              <a:t>sempre para mais. A correção será feita após aprovação.</a:t>
            </a:r>
          </a:p>
        </p:txBody>
      </p:sp>
      <p:sp>
        <p:nvSpPr>
          <p:cNvPr id="26" name="Oval 21">
            <a:extLst>
              <a:ext uri="{FF2B5EF4-FFF2-40B4-BE49-F238E27FC236}">
                <a16:creationId xmlns:a16="http://schemas.microsoft.com/office/drawing/2014/main" id="{D03CFE6B-4057-4883-A3E4-7AA457831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11628" y="2313916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39</a:t>
            </a:r>
          </a:p>
        </p:txBody>
      </p:sp>
      <p:grpSp>
        <p:nvGrpSpPr>
          <p:cNvPr id="27" name="Agrupar 26">
            <a:extLst>
              <a:ext uri="{FF2B5EF4-FFF2-40B4-BE49-F238E27FC236}">
                <a16:creationId xmlns:a16="http://schemas.microsoft.com/office/drawing/2014/main" id="{AFBF92FA-77B1-407D-86E8-D3E4E28BCD3A}"/>
              </a:ext>
            </a:extLst>
          </p:cNvPr>
          <p:cNvGrpSpPr>
            <a:grpSpLocks noChangeAspect="1"/>
          </p:cNvGrpSpPr>
          <p:nvPr/>
        </p:nvGrpSpPr>
        <p:grpSpPr>
          <a:xfrm>
            <a:off x="8205013" y="3372758"/>
            <a:ext cx="540000" cy="490288"/>
            <a:chOff x="7721292" y="4815304"/>
            <a:chExt cx="594752" cy="540000"/>
          </a:xfrm>
        </p:grpSpPr>
        <p:sp>
          <p:nvSpPr>
            <p:cNvPr id="33" name="Fluxograma: Extrair 32">
              <a:extLst>
                <a:ext uri="{FF2B5EF4-FFF2-40B4-BE49-F238E27FC236}">
                  <a16:creationId xmlns:a16="http://schemas.microsoft.com/office/drawing/2014/main" id="{FA8AF610-D1FE-4FEA-A71F-FB1F001DFA28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008E0FF6-7071-4044-8538-8A5F769AC2DF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Fluxograma: Conector 34">
              <a:extLst>
                <a:ext uri="{FF2B5EF4-FFF2-40B4-BE49-F238E27FC236}">
                  <a16:creationId xmlns:a16="http://schemas.microsoft.com/office/drawing/2014/main" id="{0E2D9FDB-EC38-4AB3-A3D5-D8E01334D4B6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6" name="Retângulo: Cantos Superiores Arredondados 35">
            <a:extLst>
              <a:ext uri="{FF2B5EF4-FFF2-40B4-BE49-F238E27FC236}">
                <a16:creationId xmlns:a16="http://schemas.microsoft.com/office/drawing/2014/main" id="{15265850-74FA-453F-9A4F-CE110CD77C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7364" y="4283159"/>
            <a:ext cx="3705480" cy="1343393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500" dirty="0"/>
              <a:t>Em </a:t>
            </a:r>
            <a:r>
              <a:rPr lang="pt-BR" sz="1500" b="1" dirty="0"/>
              <a:t>Pagamento</a:t>
            </a:r>
            <a:r>
              <a:rPr lang="pt-BR" sz="1500" dirty="0"/>
              <a:t>, selecione</a:t>
            </a:r>
            <a:r>
              <a:rPr lang="pt-BR" sz="1500" b="1" dirty="0"/>
              <a:t> Valor Hora</a:t>
            </a:r>
            <a:r>
              <a:rPr lang="pt-BR" sz="1500" dirty="0"/>
              <a:t>.</a:t>
            </a:r>
          </a:p>
        </p:txBody>
      </p:sp>
      <p:sp>
        <p:nvSpPr>
          <p:cNvPr id="37" name="Retângulo: Cantos Superiores Arredondados 36">
            <a:extLst>
              <a:ext uri="{FF2B5EF4-FFF2-40B4-BE49-F238E27FC236}">
                <a16:creationId xmlns:a16="http://schemas.microsoft.com/office/drawing/2014/main" id="{9372CFDB-1384-4F6A-AE88-73CF42D26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4920672"/>
            <a:ext cx="3705480" cy="1062694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500" dirty="0"/>
              <a:t>Em </a:t>
            </a:r>
            <a:r>
              <a:rPr lang="pt-BR" sz="1500" b="1" dirty="0"/>
              <a:t>Valor,</a:t>
            </a:r>
            <a:r>
              <a:rPr lang="pt-BR" sz="1500" dirty="0"/>
              <a:t> clique na lupa e selecione o valor da </a:t>
            </a:r>
            <a:r>
              <a:rPr lang="pt-BR" sz="1500" b="1" dirty="0"/>
              <a:t>Hora Aula </a:t>
            </a:r>
            <a:r>
              <a:rPr lang="pt-BR" sz="1500" dirty="0"/>
              <a:t>de acordo com a titulação.</a:t>
            </a:r>
          </a:p>
        </p:txBody>
      </p:sp>
      <p:sp>
        <p:nvSpPr>
          <p:cNvPr id="44" name="Oval 21">
            <a:extLst>
              <a:ext uri="{FF2B5EF4-FFF2-40B4-BE49-F238E27FC236}">
                <a16:creationId xmlns:a16="http://schemas.microsoft.com/office/drawing/2014/main" id="{AF97B011-DA59-4DCD-9757-66EEAA05F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3765" y="3300225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39</a:t>
            </a:r>
          </a:p>
        </p:txBody>
      </p:sp>
      <p:sp>
        <p:nvSpPr>
          <p:cNvPr id="46" name="Oval 21">
            <a:extLst>
              <a:ext uri="{FF2B5EF4-FFF2-40B4-BE49-F238E27FC236}">
                <a16:creationId xmlns:a16="http://schemas.microsoft.com/office/drawing/2014/main" id="{94478370-58DF-4B4C-9F10-92466FAC0E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11947" y="4360730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40</a:t>
            </a:r>
          </a:p>
        </p:txBody>
      </p:sp>
      <p:sp>
        <p:nvSpPr>
          <p:cNvPr id="47" name="Oval 21">
            <a:extLst>
              <a:ext uri="{FF2B5EF4-FFF2-40B4-BE49-F238E27FC236}">
                <a16:creationId xmlns:a16="http://schemas.microsoft.com/office/drawing/2014/main" id="{FBBA52B3-3A7B-43AA-91C6-5AED62BEB9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78281" y="3566713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40</a:t>
            </a:r>
          </a:p>
        </p:txBody>
      </p:sp>
      <p:sp>
        <p:nvSpPr>
          <p:cNvPr id="48" name="Oval 21">
            <a:extLst>
              <a:ext uri="{FF2B5EF4-FFF2-40B4-BE49-F238E27FC236}">
                <a16:creationId xmlns:a16="http://schemas.microsoft.com/office/drawing/2014/main" id="{8CBB9A5A-EF4E-487D-8224-616E80371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05013" y="5110786"/>
            <a:ext cx="540000" cy="540000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41</a:t>
            </a:r>
          </a:p>
        </p:txBody>
      </p:sp>
      <p:sp>
        <p:nvSpPr>
          <p:cNvPr id="49" name="Oval 21">
            <a:extLst>
              <a:ext uri="{FF2B5EF4-FFF2-40B4-BE49-F238E27FC236}">
                <a16:creationId xmlns:a16="http://schemas.microsoft.com/office/drawing/2014/main" id="{FFE70FBC-2335-4664-A949-6CB933CF4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59842" y="4229403"/>
            <a:ext cx="540000" cy="540000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41</a:t>
            </a:r>
          </a:p>
        </p:txBody>
      </p:sp>
      <p:pic>
        <p:nvPicPr>
          <p:cNvPr id="50" name="Gráfico 49" descr="Lupa">
            <a:extLst>
              <a:ext uri="{FF2B5EF4-FFF2-40B4-BE49-F238E27FC236}">
                <a16:creationId xmlns:a16="http://schemas.microsoft.com/office/drawing/2014/main" id="{052FF01E-DFE6-4131-ACC8-77D8685140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32818" y="3774266"/>
            <a:ext cx="1124915" cy="1124915"/>
          </a:xfrm>
          <a:prstGeom prst="rect">
            <a:avLst/>
          </a:prstGeom>
        </p:spPr>
      </p:pic>
      <p:pic>
        <p:nvPicPr>
          <p:cNvPr id="51" name="Imagem 50">
            <a:extLst>
              <a:ext uri="{FF2B5EF4-FFF2-40B4-BE49-F238E27FC236}">
                <a16:creationId xmlns:a16="http://schemas.microsoft.com/office/drawing/2014/main" id="{7D325940-C727-420A-9087-32EA57A5BC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63685" y="3994642"/>
            <a:ext cx="2819794" cy="2581635"/>
          </a:xfrm>
          <a:prstGeom prst="rect">
            <a:avLst/>
          </a:prstGeom>
        </p:spPr>
      </p:pic>
      <p:pic>
        <p:nvPicPr>
          <p:cNvPr id="52" name="Gráfico 51" descr="Lupa">
            <a:extLst>
              <a:ext uri="{FF2B5EF4-FFF2-40B4-BE49-F238E27FC236}">
                <a16:creationId xmlns:a16="http://schemas.microsoft.com/office/drawing/2014/main" id="{808C9784-108E-4E99-9ACA-1BF61A9623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21021" y="3599862"/>
            <a:ext cx="1124915" cy="1124915"/>
          </a:xfrm>
          <a:prstGeom prst="rect">
            <a:avLst/>
          </a:prstGeom>
        </p:spPr>
      </p:pic>
      <p:sp>
        <p:nvSpPr>
          <p:cNvPr id="53" name="Retângulo: Cantos Superiores Arredondados 52">
            <a:extLst>
              <a:ext uri="{FF2B5EF4-FFF2-40B4-BE49-F238E27FC236}">
                <a16:creationId xmlns:a16="http://schemas.microsoft.com/office/drawing/2014/main" id="{38BDF607-017C-4B5E-BDF7-61AFA173E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7990" y="5795306"/>
            <a:ext cx="3705480" cy="1062694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500" dirty="0"/>
              <a:t>Este valor é somente uma estimativa e não corresponde ao valor exato da Hora Aula do orientador.</a:t>
            </a:r>
          </a:p>
        </p:txBody>
      </p:sp>
      <p:grpSp>
        <p:nvGrpSpPr>
          <p:cNvPr id="54" name="Agrupar 53">
            <a:extLst>
              <a:ext uri="{FF2B5EF4-FFF2-40B4-BE49-F238E27FC236}">
                <a16:creationId xmlns:a16="http://schemas.microsoft.com/office/drawing/2014/main" id="{E0563697-44A8-4FA5-A0FF-2720D4C8FA4A}"/>
              </a:ext>
            </a:extLst>
          </p:cNvPr>
          <p:cNvGrpSpPr>
            <a:grpSpLocks noChangeAspect="1"/>
          </p:cNvGrpSpPr>
          <p:nvPr/>
        </p:nvGrpSpPr>
        <p:grpSpPr>
          <a:xfrm>
            <a:off x="8215445" y="6164978"/>
            <a:ext cx="540000" cy="490288"/>
            <a:chOff x="7721292" y="4815304"/>
            <a:chExt cx="594752" cy="540000"/>
          </a:xfrm>
        </p:grpSpPr>
        <p:sp>
          <p:nvSpPr>
            <p:cNvPr id="55" name="Fluxograma: Extrair 54">
              <a:extLst>
                <a:ext uri="{FF2B5EF4-FFF2-40B4-BE49-F238E27FC236}">
                  <a16:creationId xmlns:a16="http://schemas.microsoft.com/office/drawing/2014/main" id="{7418D1F5-0A7D-4137-A0D4-B91AAC44ECE5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56" name="Retângulo 55">
              <a:extLst>
                <a:ext uri="{FF2B5EF4-FFF2-40B4-BE49-F238E27FC236}">
                  <a16:creationId xmlns:a16="http://schemas.microsoft.com/office/drawing/2014/main" id="{A1A8D3EC-4E59-4BCE-A2C6-82F1D6494CEE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7" name="Fluxograma: Conector 56">
              <a:extLst>
                <a:ext uri="{FF2B5EF4-FFF2-40B4-BE49-F238E27FC236}">
                  <a16:creationId xmlns:a16="http://schemas.microsoft.com/office/drawing/2014/main" id="{FEFE037B-FD26-430D-847C-0634A2B3B70C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58" name="Oval 21">
            <a:extLst>
              <a:ext uri="{FF2B5EF4-FFF2-40B4-BE49-F238E27FC236}">
                <a16:creationId xmlns:a16="http://schemas.microsoft.com/office/drawing/2014/main" id="{621DDD90-374E-4B02-85A2-9D7D788068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92215" y="5525306"/>
            <a:ext cx="540000" cy="540000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22221514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3BEFBE4-4F40-40D8-B446-4F963FC2B8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209" y="900646"/>
            <a:ext cx="5744377" cy="4810796"/>
          </a:xfrm>
          <a:prstGeom prst="rect">
            <a:avLst/>
          </a:prstGeom>
        </p:spPr>
      </p:pic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tângulo: Cantos Superiores Arredondados 36">
            <a:extLst>
              <a:ext uri="{FF2B5EF4-FFF2-40B4-BE49-F238E27FC236}">
                <a16:creationId xmlns:a16="http://schemas.microsoft.com/office/drawing/2014/main" id="{9372CFDB-1384-4F6A-AE88-73CF42D26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5795306"/>
            <a:ext cx="3705480" cy="1062694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500" dirty="0"/>
              <a:t>Com o </a:t>
            </a:r>
            <a:r>
              <a:rPr lang="pt-BR" sz="1500" b="1" dirty="0"/>
              <a:t>Orçamento</a:t>
            </a:r>
            <a:r>
              <a:rPr lang="pt-BR" sz="1500" dirty="0"/>
              <a:t> preenchido e os </a:t>
            </a:r>
            <a:r>
              <a:rPr lang="pt-BR" sz="1500" b="1" dirty="0"/>
              <a:t>Recursos Humanos </a:t>
            </a:r>
            <a:r>
              <a:rPr lang="pt-BR" sz="1500" dirty="0"/>
              <a:t>indicados, clique em </a:t>
            </a:r>
            <a:r>
              <a:rPr lang="pt-BR" sz="1500" b="1" dirty="0"/>
              <a:t>Próximo</a:t>
            </a:r>
            <a:r>
              <a:rPr lang="pt-BR" sz="1500" dirty="0"/>
              <a:t> para </a:t>
            </a:r>
            <a:r>
              <a:rPr lang="pt-BR" sz="1500" b="1" dirty="0"/>
              <a:t>Enviar o projeto</a:t>
            </a:r>
            <a:r>
              <a:rPr lang="pt-BR" sz="1500" dirty="0"/>
              <a:t>.</a:t>
            </a:r>
          </a:p>
        </p:txBody>
      </p:sp>
      <p:sp>
        <p:nvSpPr>
          <p:cNvPr id="49" name="Oval 21">
            <a:extLst>
              <a:ext uri="{FF2B5EF4-FFF2-40B4-BE49-F238E27FC236}">
                <a16:creationId xmlns:a16="http://schemas.microsoft.com/office/drawing/2014/main" id="{FFE70FBC-2335-4664-A949-6CB933CF4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65477" y="5255306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42</a:t>
            </a:r>
          </a:p>
        </p:txBody>
      </p:sp>
      <p:sp>
        <p:nvSpPr>
          <p:cNvPr id="38" name="Oval 21">
            <a:extLst>
              <a:ext uri="{FF2B5EF4-FFF2-40B4-BE49-F238E27FC236}">
                <a16:creationId xmlns:a16="http://schemas.microsoft.com/office/drawing/2014/main" id="{86EFF185-DD20-4E37-A1BF-F95633F3F8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19320" y="5981226"/>
            <a:ext cx="734400" cy="7344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40291721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m 1">
            <a:extLst>
              <a:ext uri="{FF2B5EF4-FFF2-40B4-BE49-F238E27FC236}">
                <a16:creationId xmlns:a16="http://schemas.microsoft.com/office/drawing/2014/main" id="{1E82F501-49E2-4F48-B76B-871825B2A1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61" t="3637" r="1598" b="6835"/>
          <a:stretch/>
        </p:blipFill>
        <p:spPr>
          <a:xfrm>
            <a:off x="1167680" y="3991941"/>
            <a:ext cx="4223552" cy="1347537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  <p:sp>
        <p:nvSpPr>
          <p:cNvPr id="10" name="Retângulo: Cantos Superiores Arredondados 9">
            <a:extLst>
              <a:ext uri="{FF2B5EF4-FFF2-40B4-BE49-F238E27FC236}">
                <a16:creationId xmlns:a16="http://schemas.microsoft.com/office/drawing/2014/main" id="{C598190B-4E53-4858-B6D6-42756F36E7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4798764"/>
            <a:ext cx="3705480" cy="1431686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500" dirty="0"/>
              <a:t>Clique em </a:t>
            </a:r>
            <a:r>
              <a:rPr lang="pt-BR" sz="1500" b="1" dirty="0"/>
              <a:t>Enviar Projeto </a:t>
            </a:r>
            <a:r>
              <a:rPr lang="pt-BR" sz="1500" dirty="0"/>
              <a:t>para finalizar a submissão.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3D5925B-95E2-4D36-89ED-CCAFC4E59A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315" y="745151"/>
            <a:ext cx="5182323" cy="2457793"/>
          </a:xfrm>
          <a:prstGeom prst="rect">
            <a:avLst/>
          </a:prstGeom>
        </p:spPr>
      </p:pic>
      <p:sp>
        <p:nvSpPr>
          <p:cNvPr id="12" name="Retângulo: Cantos Superiores Arredondados 11">
            <a:extLst>
              <a:ext uri="{FF2B5EF4-FFF2-40B4-BE49-F238E27FC236}">
                <a16:creationId xmlns:a16="http://schemas.microsoft.com/office/drawing/2014/main" id="{F1780100-5EDE-42CE-9CF8-D4BB2F899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5514607"/>
            <a:ext cx="3705480" cy="1343393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500" dirty="0"/>
              <a:t>Clique em </a:t>
            </a:r>
            <a:r>
              <a:rPr lang="pt-BR" sz="1500" b="1" dirty="0"/>
              <a:t>OK</a:t>
            </a:r>
            <a:r>
              <a:rPr lang="pt-BR" sz="1500" dirty="0"/>
              <a:t> para confirmar a submissão.</a:t>
            </a:r>
          </a:p>
        </p:txBody>
      </p:sp>
      <p:sp>
        <p:nvSpPr>
          <p:cNvPr id="15" name="Oval 21">
            <a:extLst>
              <a:ext uri="{FF2B5EF4-FFF2-40B4-BE49-F238E27FC236}">
                <a16:creationId xmlns:a16="http://schemas.microsoft.com/office/drawing/2014/main" id="{825B7A1E-3298-4F6F-95D7-8AFEB375C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3017" y="2287030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43</a:t>
            </a:r>
          </a:p>
        </p:txBody>
      </p:sp>
      <p:sp>
        <p:nvSpPr>
          <p:cNvPr id="16" name="Oval 21">
            <a:extLst>
              <a:ext uri="{FF2B5EF4-FFF2-40B4-BE49-F238E27FC236}">
                <a16:creationId xmlns:a16="http://schemas.microsoft.com/office/drawing/2014/main" id="{6FF087B1-AC72-459F-BEBD-5CB9BE980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19320" y="4798764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43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8862CB39-0B97-4903-A19B-AFA5488C7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19320" y="5747694"/>
            <a:ext cx="734400" cy="7344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44</a:t>
            </a:r>
          </a:p>
        </p:txBody>
      </p:sp>
      <p:sp>
        <p:nvSpPr>
          <p:cNvPr id="49" name="Oval 21">
            <a:extLst>
              <a:ext uri="{FF2B5EF4-FFF2-40B4-BE49-F238E27FC236}">
                <a16:creationId xmlns:a16="http://schemas.microsoft.com/office/drawing/2014/main" id="{FFE70FBC-2335-4664-A949-6CB933CF41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95476" y="4954286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450" b="1" dirty="0"/>
              <a:t>44</a:t>
            </a:r>
          </a:p>
        </p:txBody>
      </p:sp>
    </p:spTree>
    <p:extLst>
      <p:ext uri="{BB962C8B-B14F-4D97-AF65-F5344CB8AC3E}">
        <p14:creationId xmlns:p14="http://schemas.microsoft.com/office/powerpoint/2010/main" val="20186290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: Cantos Superiores Arredondados 12">
            <a:extLst>
              <a:ext uri="{FF2B5EF4-FFF2-40B4-BE49-F238E27FC236}">
                <a16:creationId xmlns:a16="http://schemas.microsoft.com/office/drawing/2014/main" id="{DE1ED509-D731-4CB1-9E36-215435F64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486520" y="4746213"/>
            <a:ext cx="3705480" cy="2111787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65113" lvl="1"/>
            <a:r>
              <a:rPr lang="pt-BR" sz="1500" dirty="0"/>
              <a:t>Até o prazo final de submissão é possível efetuar alterações no arquivo, mesmo que o envio do projeto tenha sido realizado. Para fazer alterações, clique em </a:t>
            </a:r>
            <a:r>
              <a:rPr lang="pt-BR" sz="1500" b="1" dirty="0"/>
              <a:t>Consultas &gt; Projeto</a:t>
            </a:r>
            <a:r>
              <a:rPr lang="pt-BR" sz="1500" dirty="0"/>
              <a:t> e busque o projeto utilizando os filtros disponíveis.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3B6460D-0857-4724-8DEA-497FA13AA96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907" b="-12078"/>
          <a:stretch/>
        </p:blipFill>
        <p:spPr>
          <a:xfrm>
            <a:off x="879764" y="1622978"/>
            <a:ext cx="11083636" cy="2838963"/>
          </a:xfrm>
          <a:prstGeom prst="rect">
            <a:avLst/>
          </a:prstGeom>
        </p:spPr>
      </p:pic>
      <p:sp>
        <p:nvSpPr>
          <p:cNvPr id="15" name="Seta: para a Direita 14">
            <a:extLst>
              <a:ext uri="{FF2B5EF4-FFF2-40B4-BE49-F238E27FC236}">
                <a16:creationId xmlns:a16="http://schemas.microsoft.com/office/drawing/2014/main" id="{C4335CF5-7F44-468A-BF7C-627537A6C215}"/>
              </a:ext>
            </a:extLst>
          </p:cNvPr>
          <p:cNvSpPr/>
          <p:nvPr/>
        </p:nvSpPr>
        <p:spPr>
          <a:xfrm rot="10800000" flipH="1">
            <a:off x="454462" y="2803226"/>
            <a:ext cx="425302" cy="478465"/>
          </a:xfrm>
          <a:prstGeom prst="rightArrow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0CA5D36F-6BD9-49C6-BAE9-D5D5E88587BB}"/>
              </a:ext>
            </a:extLst>
          </p:cNvPr>
          <p:cNvGrpSpPr>
            <a:grpSpLocks noChangeAspect="1"/>
          </p:cNvGrpSpPr>
          <p:nvPr/>
        </p:nvGrpSpPr>
        <p:grpSpPr>
          <a:xfrm>
            <a:off x="8082088" y="5434906"/>
            <a:ext cx="808863" cy="734400"/>
            <a:chOff x="7721292" y="4815304"/>
            <a:chExt cx="594752" cy="540000"/>
          </a:xfrm>
        </p:grpSpPr>
        <p:sp>
          <p:nvSpPr>
            <p:cNvPr id="17" name="Fluxograma: Extrair 16">
              <a:extLst>
                <a:ext uri="{FF2B5EF4-FFF2-40B4-BE49-F238E27FC236}">
                  <a16:creationId xmlns:a16="http://schemas.microsoft.com/office/drawing/2014/main" id="{FB2C53E5-84DE-40A5-B599-5B79AF99C727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34FFC938-A7CA-4D9D-A944-CECDCC6D6CF5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" name="Fluxograma: Conector 18">
              <a:extLst>
                <a:ext uri="{FF2B5EF4-FFF2-40B4-BE49-F238E27FC236}">
                  <a16:creationId xmlns:a16="http://schemas.microsoft.com/office/drawing/2014/main" id="{6EBCF748-94FA-4E6F-8563-E2B2EA8F82B8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8401687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>
              <a:lumMod val="75000"/>
            </a:schemeClr>
          </a:fgClr>
          <a:bgClr>
            <a:schemeClr val="accent3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62A21665-C64F-4BDA-B2DE-442D70605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25258" y="1544068"/>
            <a:ext cx="3541486" cy="3769865"/>
            <a:chOff x="4325258" y="1229517"/>
            <a:chExt cx="3541486" cy="3769865"/>
          </a:xfrm>
        </p:grpSpPr>
        <p:sp>
          <p:nvSpPr>
            <p:cNvPr id="12" name="Losango 11">
              <a:extLst>
                <a:ext uri="{FF2B5EF4-FFF2-40B4-BE49-F238E27FC236}">
                  <a16:creationId xmlns:a16="http://schemas.microsoft.com/office/drawing/2014/main" id="{7DC8B409-5FAC-4539-B25A-26BE925A48AF}"/>
                </a:ext>
              </a:extLst>
            </p:cNvPr>
            <p:cNvSpPr/>
            <p:nvPr/>
          </p:nvSpPr>
          <p:spPr>
            <a:xfrm>
              <a:off x="4792319" y="2392018"/>
              <a:ext cx="2607364" cy="2607364"/>
            </a:xfrm>
            <a:prstGeom prst="diamond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dirty="0"/>
            </a:p>
          </p:txBody>
        </p:sp>
        <p:sp>
          <p:nvSpPr>
            <p:cNvPr id="13" name="Losango 12">
              <a:extLst>
                <a:ext uri="{FF2B5EF4-FFF2-40B4-BE49-F238E27FC236}">
                  <a16:creationId xmlns:a16="http://schemas.microsoft.com/office/drawing/2014/main" id="{91498E2F-539C-46D3-AF7C-BB1DAE76B114}"/>
                </a:ext>
              </a:extLst>
            </p:cNvPr>
            <p:cNvSpPr/>
            <p:nvPr/>
          </p:nvSpPr>
          <p:spPr>
            <a:xfrm>
              <a:off x="4325258" y="1229517"/>
              <a:ext cx="3541486" cy="3541486"/>
            </a:xfrm>
            <a:prstGeom prst="diamond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pt-BR" dirty="0"/>
            </a:p>
          </p:txBody>
        </p:sp>
      </p:grpSp>
      <p:sp>
        <p:nvSpPr>
          <p:cNvPr id="15" name="Título 1">
            <a:extLst>
              <a:ext uri="{FF2B5EF4-FFF2-40B4-BE49-F238E27FC236}">
                <a16:creationId xmlns:a16="http://schemas.microsoft.com/office/drawing/2014/main" id="{FA061601-468D-486D-B8EE-42BD1BE3A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30403"/>
            <a:ext cx="9144000" cy="997196"/>
          </a:xfrm>
        </p:spPr>
        <p:txBody>
          <a:bodyPr lIns="0" tIns="0" rIns="0" bIns="0" rtlCol="0" anchor="ctr">
            <a:spAutoFit/>
          </a:bodyPr>
          <a:lstStyle/>
          <a:p>
            <a:pPr rtl="0"/>
            <a:r>
              <a:rPr lang="pt-BR" sz="7200" b="1" dirty="0">
                <a:solidFill>
                  <a:schemeClr val="bg1"/>
                </a:solidFill>
              </a:rPr>
              <a:t>Obrigado</a:t>
            </a:r>
            <a:endParaRPr lang="pt-BR" sz="7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038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2</a:t>
            </a:r>
            <a:br>
              <a:rPr lang="pt-BR" dirty="0"/>
            </a:br>
            <a:endParaRPr lang="pt-br" dirty="0"/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D6178536-4D8A-4FF2-BBDC-4B3E7E0FCF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22805" y="4655271"/>
            <a:ext cx="3669195" cy="2202729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3663" rtl="0"/>
            <a:r>
              <a:rPr lang="pt-BR" sz="1600" dirty="0"/>
              <a:t>Para acessar Sistema de Cadastro de Projetos, acesse </a:t>
            </a:r>
            <a:r>
              <a:rPr lang="pt-BR" sz="1600" dirty="0">
                <a:hlinkClick r:id="rId3"/>
              </a:rPr>
              <a:t>www.univali.br/intranet</a:t>
            </a:r>
            <a:r>
              <a:rPr lang="pt-BR" sz="1600" dirty="0"/>
              <a:t> e localize a opção </a:t>
            </a:r>
            <a:r>
              <a:rPr lang="pt-BR" sz="1600" b="1" dirty="0"/>
              <a:t>Outros Serviços </a:t>
            </a:r>
            <a:r>
              <a:rPr lang="pt-BR" sz="1600" dirty="0"/>
              <a:t>&gt; </a:t>
            </a:r>
            <a:r>
              <a:rPr lang="pt-BR" sz="1600" b="1" dirty="0"/>
              <a:t>Cadastro de Projetos</a:t>
            </a:r>
            <a:r>
              <a:rPr lang="pt-BR" sz="1600" dirty="0"/>
              <a:t>, no menu localizado à esquerda da sua tela da intranet.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49C5F3A-6F0D-4A0F-AE6E-92F342C22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99902" y="5060119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1</a:t>
            </a:r>
          </a:p>
        </p:txBody>
      </p:sp>
      <p:sp>
        <p:nvSpPr>
          <p:cNvPr id="2" name="Seta: para a Direita 1">
            <a:extLst>
              <a:ext uri="{FF2B5EF4-FFF2-40B4-BE49-F238E27FC236}">
                <a16:creationId xmlns:a16="http://schemas.microsoft.com/office/drawing/2014/main" id="{77165AA9-2F29-45BD-970A-F18DBEDC00A8}"/>
              </a:ext>
            </a:extLst>
          </p:cNvPr>
          <p:cNvSpPr/>
          <p:nvPr/>
        </p:nvSpPr>
        <p:spPr>
          <a:xfrm>
            <a:off x="4085069" y="5837775"/>
            <a:ext cx="425302" cy="478465"/>
          </a:xfrm>
          <a:prstGeom prst="rightArrow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42FA778B-FB40-45AD-B998-2323A6C8D6E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3321"/>
          <a:stretch/>
        </p:blipFill>
        <p:spPr>
          <a:xfrm>
            <a:off x="4510371" y="781472"/>
            <a:ext cx="1305107" cy="2403972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F9BC4DD7-64BD-4453-9C98-92C856E1C19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9961" r="-2055"/>
          <a:stretch/>
        </p:blipFill>
        <p:spPr>
          <a:xfrm>
            <a:off x="4510371" y="3429000"/>
            <a:ext cx="2098500" cy="3101921"/>
          </a:xfrm>
          <a:prstGeom prst="rect">
            <a:avLst/>
          </a:prstGeom>
        </p:spPr>
      </p:pic>
      <p:sp>
        <p:nvSpPr>
          <p:cNvPr id="23" name="Oval 21">
            <a:extLst>
              <a:ext uri="{FF2B5EF4-FFF2-40B4-BE49-F238E27FC236}">
                <a16:creationId xmlns:a16="http://schemas.microsoft.com/office/drawing/2014/main" id="{25606F13-24CE-4F66-BA7E-3C13C8E87E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03905" y="5709808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29971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 hidden="1">
            <a:extLst>
              <a:ext uri="{FF2B5EF4-FFF2-40B4-BE49-F238E27FC236}">
                <a16:creationId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3</a:t>
            </a:r>
            <a:endParaRPr lang="pt-br" dirty="0"/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tângulo: Cantos Superiores Arredondados 39">
            <a:extLst>
              <a:ext uri="{FF2B5EF4-FFF2-40B4-BE49-F238E27FC236}">
                <a16:creationId xmlns:a16="http://schemas.microsoft.com/office/drawing/2014/main" id="{70A8DF7B-EC0D-4A4C-AF9E-94E3FE5198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31225" y="5667160"/>
            <a:ext cx="3660775" cy="1190840"/>
          </a:xfrm>
          <a:prstGeom prst="round2Same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marL="452438" rtl="0"/>
            <a:r>
              <a:rPr lang="pt-BR" sz="1600" dirty="0"/>
              <a:t>Na tela inicial do sistema, localize </a:t>
            </a:r>
            <a:r>
              <a:rPr lang="pt-BR" sz="1600" b="1" dirty="0"/>
              <a:t>Cadastros &gt; Projeto</a:t>
            </a:r>
            <a:r>
              <a:rPr lang="pt-BR" sz="1600" dirty="0"/>
              <a:t>. </a:t>
            </a:r>
            <a:endParaRPr lang="pt-BR" sz="1600" b="1" dirty="0"/>
          </a:p>
        </p:txBody>
      </p:sp>
      <p:sp>
        <p:nvSpPr>
          <p:cNvPr id="19" name="Seta: para a Direita 18">
            <a:extLst>
              <a:ext uri="{FF2B5EF4-FFF2-40B4-BE49-F238E27FC236}">
                <a16:creationId xmlns:a16="http://schemas.microsoft.com/office/drawing/2014/main" id="{4632EADD-B0C0-46BC-9445-F0C835A0C616}"/>
              </a:ext>
            </a:extLst>
          </p:cNvPr>
          <p:cNvSpPr/>
          <p:nvPr/>
        </p:nvSpPr>
        <p:spPr>
          <a:xfrm rot="10800000" flipH="1">
            <a:off x="2636899" y="1589059"/>
            <a:ext cx="425302" cy="478465"/>
          </a:xfrm>
          <a:prstGeom prst="rightArrow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Oval 21">
            <a:extLst>
              <a:ext uri="{FF2B5EF4-FFF2-40B4-BE49-F238E27FC236}">
                <a16:creationId xmlns:a16="http://schemas.microsoft.com/office/drawing/2014/main" id="{DF7A285B-357B-46C9-94DE-33E3AA62E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77689" y="1558292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2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7F4ED1AC-0342-4FFB-BF5C-8411D180426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2959"/>
          <a:stretch/>
        </p:blipFill>
        <p:spPr>
          <a:xfrm>
            <a:off x="3062201" y="1075376"/>
            <a:ext cx="3959062" cy="5259726"/>
          </a:xfrm>
          <a:prstGeom prst="rect">
            <a:avLst/>
          </a:prstGeom>
        </p:spPr>
      </p:pic>
      <p:sp>
        <p:nvSpPr>
          <p:cNvPr id="18" name="Oval 21">
            <a:extLst>
              <a:ext uri="{FF2B5EF4-FFF2-40B4-BE49-F238E27FC236}">
                <a16:creationId xmlns:a16="http://schemas.microsoft.com/office/drawing/2014/main" id="{38E05D77-658B-45FD-9F59-3A9DF75AD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5775" y="5967902"/>
            <a:ext cx="734400" cy="7344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22569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ED2F5393-91A3-4102-A584-E902285C507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4</a:t>
            </a:r>
            <a:endParaRPr lang="pt-br" dirty="0"/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: Cantos Superiores Arredondados 8">
            <a:extLst>
              <a:ext uri="{FF2B5EF4-FFF2-40B4-BE49-F238E27FC236}">
                <a16:creationId xmlns:a16="http://schemas.microsoft.com/office/drawing/2014/main" id="{2252F10C-7A86-49C9-AE6D-C1D76C2590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50670" y="4648057"/>
            <a:ext cx="3660775" cy="1177830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600" dirty="0"/>
              <a:t>Os editais em vigência ou disponíveis para a submissão aparecem nesta tela. </a:t>
            </a:r>
          </a:p>
        </p:txBody>
      </p:sp>
      <p:sp>
        <p:nvSpPr>
          <p:cNvPr id="10" name="Retângulo: Cantos Superiores Arredondados 9">
            <a:extLst>
              <a:ext uri="{FF2B5EF4-FFF2-40B4-BE49-F238E27FC236}">
                <a16:creationId xmlns:a16="http://schemas.microsoft.com/office/drawing/2014/main" id="{61B76D66-183D-4B1B-B9CB-247B7A512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22805" y="5680170"/>
            <a:ext cx="3677615" cy="1177830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600" dirty="0"/>
              <a:t>Clique sobre o código/ano do </a:t>
            </a:r>
            <a:r>
              <a:rPr lang="pt-BR" sz="1600" b="1" dirty="0"/>
              <a:t>Edital</a:t>
            </a:r>
            <a:r>
              <a:rPr lang="pt-BR" sz="1600" dirty="0"/>
              <a:t> para ser direcionado para a tela de cadastro.</a:t>
            </a:r>
          </a:p>
        </p:txBody>
      </p:sp>
      <p:sp>
        <p:nvSpPr>
          <p:cNvPr id="12" name="Oval 19">
            <a:extLst>
              <a:ext uri="{FF2B5EF4-FFF2-40B4-BE49-F238E27FC236}">
                <a16:creationId xmlns:a16="http://schemas.microsoft.com/office/drawing/2014/main" id="{085673DB-B1E4-4A01-B85E-BC9A6D5F59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4931" y="5810560"/>
            <a:ext cx="734400" cy="7344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3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29E8FC7-0350-41C1-89C4-E02A85D751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3632" y="1338393"/>
            <a:ext cx="8649907" cy="3029373"/>
          </a:xfrm>
          <a:prstGeom prst="rect">
            <a:avLst/>
          </a:prstGeom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824B1B0A-4A31-484B-9C77-FAECF9D46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80616" y="4213968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288928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 hidden="1">
            <a:extLst>
              <a:ext uri="{FF2B5EF4-FFF2-40B4-BE49-F238E27FC236}">
                <a16:creationId xmlns:a16="http://schemas.microsoft.com/office/drawing/2014/main" id="{2AC0C949-7A02-4C95-8017-D82E7E71C4F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5</a:t>
            </a:r>
            <a:endParaRPr lang="pt-br" dirty="0"/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: Cantos Superiores Arredondados 8">
            <a:extLst>
              <a:ext uri="{FF2B5EF4-FFF2-40B4-BE49-F238E27FC236}">
                <a16:creationId xmlns:a16="http://schemas.microsoft.com/office/drawing/2014/main" id="{5643FF93-8B3D-4447-AD57-371E89A6B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31225" y="4419676"/>
            <a:ext cx="3660775" cy="1390873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600" dirty="0"/>
              <a:t>Esta é a tela de visualização do Edital. Clique sobre o ícone de PDF para visualizar o </a:t>
            </a:r>
            <a:r>
              <a:rPr lang="pt-BR" sz="1600" b="1" dirty="0"/>
              <a:t>Edital completo</a:t>
            </a:r>
            <a:r>
              <a:rPr lang="pt-BR" sz="1600" dirty="0"/>
              <a:t>.</a:t>
            </a:r>
          </a:p>
        </p:txBody>
      </p:sp>
      <p:sp>
        <p:nvSpPr>
          <p:cNvPr id="10" name="Oval 21">
            <a:extLst>
              <a:ext uri="{FF2B5EF4-FFF2-40B4-BE49-F238E27FC236}">
                <a16:creationId xmlns:a16="http://schemas.microsoft.com/office/drawing/2014/main" id="{A95B600E-551B-4562-93E3-20AADB843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75603" y="4641814"/>
            <a:ext cx="733556" cy="73355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4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784A867-B019-4710-837C-85FA0B8FA9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44" r="287"/>
          <a:stretch/>
        </p:blipFill>
        <p:spPr>
          <a:xfrm>
            <a:off x="1107710" y="762000"/>
            <a:ext cx="6839294" cy="5573101"/>
          </a:xfrm>
          <a:prstGeom prst="rect">
            <a:avLst/>
          </a:prstGeom>
        </p:spPr>
      </p:pic>
      <p:sp>
        <p:nvSpPr>
          <p:cNvPr id="12" name="Oval 21">
            <a:extLst>
              <a:ext uri="{FF2B5EF4-FFF2-40B4-BE49-F238E27FC236}">
                <a16:creationId xmlns:a16="http://schemas.microsoft.com/office/drawing/2014/main" id="{7ED98195-7CD7-411C-AB1E-4C2989720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52090" y="5313061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4</a:t>
            </a:r>
          </a:p>
        </p:txBody>
      </p:sp>
      <p:sp>
        <p:nvSpPr>
          <p:cNvPr id="13" name="Retângulo: Cantos Superiores Arredondados 12">
            <a:extLst>
              <a:ext uri="{FF2B5EF4-FFF2-40B4-BE49-F238E27FC236}">
                <a16:creationId xmlns:a16="http://schemas.microsoft.com/office/drawing/2014/main" id="{57E3FA31-39CE-430B-9D34-59423ADD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22805" y="5680170"/>
            <a:ext cx="3677615" cy="1177830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600" dirty="0"/>
              <a:t>Para iniciar o cadastro do projeto, clique em “</a:t>
            </a:r>
            <a:r>
              <a:rPr lang="pt-BR" sz="1600" b="1" dirty="0"/>
              <a:t>Cadastrar Projetos</a:t>
            </a:r>
            <a:r>
              <a:rPr lang="pt-BR" sz="1600" dirty="0"/>
              <a:t>”.</a:t>
            </a:r>
          </a:p>
        </p:txBody>
      </p:sp>
      <p:sp>
        <p:nvSpPr>
          <p:cNvPr id="15" name="Oval 19">
            <a:extLst>
              <a:ext uri="{FF2B5EF4-FFF2-40B4-BE49-F238E27FC236}">
                <a16:creationId xmlns:a16="http://schemas.microsoft.com/office/drawing/2014/main" id="{65DB1C56-6136-46F1-A2F4-BA527C5EB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4931" y="5810560"/>
            <a:ext cx="734400" cy="7344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5</a:t>
            </a:r>
          </a:p>
        </p:txBody>
      </p:sp>
      <p:sp>
        <p:nvSpPr>
          <p:cNvPr id="16" name="Oval 19">
            <a:extLst>
              <a:ext uri="{FF2B5EF4-FFF2-40B4-BE49-F238E27FC236}">
                <a16:creationId xmlns:a16="http://schemas.microsoft.com/office/drawing/2014/main" id="{B32B6A28-51C8-462D-A7AF-5C8AB3F99D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28525" y="5853061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5</a:t>
            </a:r>
          </a:p>
        </p:txBody>
      </p:sp>
      <p:sp>
        <p:nvSpPr>
          <p:cNvPr id="18" name="Seta: para a Direita 17">
            <a:extLst>
              <a:ext uri="{FF2B5EF4-FFF2-40B4-BE49-F238E27FC236}">
                <a16:creationId xmlns:a16="http://schemas.microsoft.com/office/drawing/2014/main" id="{59B711BC-9587-4780-AF57-353DAE29D6F8}"/>
              </a:ext>
            </a:extLst>
          </p:cNvPr>
          <p:cNvSpPr/>
          <p:nvPr/>
        </p:nvSpPr>
        <p:spPr>
          <a:xfrm rot="10800000">
            <a:off x="4049789" y="5343828"/>
            <a:ext cx="425302" cy="478465"/>
          </a:xfrm>
          <a:prstGeom prst="rightArrow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5652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 hidden="1">
            <a:extLst>
              <a:ext uri="{FF2B5EF4-FFF2-40B4-BE49-F238E27FC236}">
                <a16:creationId xmlns:a16="http://schemas.microsoft.com/office/drawing/2014/main" id="{2AC0C949-7A02-4C95-8017-D82E7E71C4F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5</a:t>
            </a:r>
            <a:endParaRPr lang="pt-br" dirty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m 1">
            <a:extLst>
              <a:ext uri="{FF2B5EF4-FFF2-40B4-BE49-F238E27FC236}">
                <a16:creationId xmlns:a16="http://schemas.microsoft.com/office/drawing/2014/main" id="{FD9D99EE-FAB2-41C3-83C3-9B71FFB9E5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3112" y="966097"/>
            <a:ext cx="4925112" cy="4810796"/>
          </a:xfrm>
          <a:prstGeom prst="rect">
            <a:avLst/>
          </a:prstGeom>
        </p:spPr>
      </p:pic>
      <p:sp>
        <p:nvSpPr>
          <p:cNvPr id="12" name="Retângulo: Cantos Superiores Arredondados 11">
            <a:extLst>
              <a:ext uri="{FF2B5EF4-FFF2-40B4-BE49-F238E27FC236}">
                <a16:creationId xmlns:a16="http://schemas.microsoft.com/office/drawing/2014/main" id="{C13AC2A3-3362-4E4D-9643-EC19A6DC9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32069" y="194748"/>
            <a:ext cx="3660775" cy="1390873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400" dirty="0"/>
              <a:t>Insira o título do projeto de pesquisa (igual ao que consta no projeto escrito).</a:t>
            </a:r>
          </a:p>
        </p:txBody>
      </p:sp>
      <p:sp>
        <p:nvSpPr>
          <p:cNvPr id="13" name="Oval 21">
            <a:extLst>
              <a:ext uri="{FF2B5EF4-FFF2-40B4-BE49-F238E27FC236}">
                <a16:creationId xmlns:a16="http://schemas.microsoft.com/office/drawing/2014/main" id="{0265005D-750D-4C5B-AF8D-CE7585535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6619" y="416127"/>
            <a:ext cx="733556" cy="73355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6</a:t>
            </a:r>
          </a:p>
        </p:txBody>
      </p:sp>
      <p:sp>
        <p:nvSpPr>
          <p:cNvPr id="7" name="Retângulo: Cantos Superiores Arredondados 6">
            <a:extLst>
              <a:ext uri="{FF2B5EF4-FFF2-40B4-BE49-F238E27FC236}">
                <a16:creationId xmlns:a16="http://schemas.microsoft.com/office/drawing/2014/main" id="{8A396C9A-3EC5-4C2D-8510-F72FAFC4C1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32069" y="1190104"/>
            <a:ext cx="3669195" cy="1105786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/>
            <a:r>
              <a:rPr lang="pt-BR" sz="1400" dirty="0"/>
              <a:t>Informe três </a:t>
            </a:r>
            <a:r>
              <a:rPr lang="pt-BR" sz="1400" b="1" dirty="0"/>
              <a:t>Palavras-Chaves</a:t>
            </a:r>
            <a:r>
              <a:rPr lang="pt-BR" sz="1400" dirty="0"/>
              <a:t> (separadas por ponto “ </a:t>
            </a:r>
            <a:r>
              <a:rPr lang="pt-BR" sz="1400" b="1" dirty="0"/>
              <a:t>.</a:t>
            </a:r>
            <a:r>
              <a:rPr lang="pt-BR" sz="1400" dirty="0"/>
              <a:t> ”). </a:t>
            </a:r>
            <a:endParaRPr lang="pt-BR" sz="1400" b="1" dirty="0"/>
          </a:p>
        </p:txBody>
      </p:sp>
      <p:sp>
        <p:nvSpPr>
          <p:cNvPr id="15" name="Retângulo: Cantos Superiores Arredondados 14">
            <a:extLst>
              <a:ext uri="{FF2B5EF4-FFF2-40B4-BE49-F238E27FC236}">
                <a16:creationId xmlns:a16="http://schemas.microsoft.com/office/drawing/2014/main" id="{1F9D82EB-1262-4275-ACF6-714C7DF9D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0489" y="1966090"/>
            <a:ext cx="3660775" cy="1390873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400" dirty="0"/>
              <a:t>Selecione o </a:t>
            </a:r>
            <a:r>
              <a:rPr lang="pt-BR" sz="1400" b="1" dirty="0"/>
              <a:t>Curso</a:t>
            </a:r>
            <a:r>
              <a:rPr lang="pt-BR" sz="1400" dirty="0"/>
              <a:t> em que esteja vinculado e por onde o projeto está sendo submetido.</a:t>
            </a:r>
          </a:p>
        </p:txBody>
      </p: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D0C42865-F703-4F99-B01E-FD7E8509A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0489" y="2895007"/>
            <a:ext cx="3669195" cy="1105786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/>
            <a:r>
              <a:rPr lang="pt-BR" sz="1400" dirty="0"/>
              <a:t>Selecione a grande </a:t>
            </a:r>
            <a:r>
              <a:rPr lang="pt-BR" sz="1400" b="1" dirty="0"/>
              <a:t>Área</a:t>
            </a:r>
            <a:r>
              <a:rPr lang="pt-BR" sz="1400" dirty="0"/>
              <a:t> em que o projeto está vinculado.</a:t>
            </a:r>
            <a:endParaRPr lang="pt-BR" sz="1400" b="1" dirty="0"/>
          </a:p>
        </p:txBody>
      </p:sp>
      <p:sp>
        <p:nvSpPr>
          <p:cNvPr id="17" name="Retângulo: Cantos Superiores Arredondados 16">
            <a:extLst>
              <a:ext uri="{FF2B5EF4-FFF2-40B4-BE49-F238E27FC236}">
                <a16:creationId xmlns:a16="http://schemas.microsoft.com/office/drawing/2014/main" id="{10568940-CF86-46C1-96E6-3FACF32A7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8909" y="3732082"/>
            <a:ext cx="3660775" cy="2603020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400" dirty="0"/>
              <a:t>Caso o projeto necessite ou já possua avaliação do Comitê de Ética (CEP), selecione a caixa “</a:t>
            </a:r>
            <a:r>
              <a:rPr lang="pt-BR" sz="1400" b="1" dirty="0"/>
              <a:t>Necessita de Avaliação pelo Comitê de Étic</a:t>
            </a:r>
            <a:r>
              <a:rPr lang="pt-BR" sz="1400" dirty="0"/>
              <a:t>a”. Projetos que não precisam de avaliação do CEP, devem preencher a </a:t>
            </a:r>
            <a:r>
              <a:rPr lang="pt-BR" sz="1400" dirty="0">
                <a:hlinkClick r:id="rId4"/>
              </a:rPr>
              <a:t>Declaração disponível neste link</a:t>
            </a:r>
            <a:r>
              <a:rPr lang="pt-BR" sz="1400" dirty="0"/>
              <a:t>.</a:t>
            </a:r>
          </a:p>
        </p:txBody>
      </p:sp>
      <p:sp>
        <p:nvSpPr>
          <p:cNvPr id="9" name="Oval 19">
            <a:extLst>
              <a:ext uri="{FF2B5EF4-FFF2-40B4-BE49-F238E27FC236}">
                <a16:creationId xmlns:a16="http://schemas.microsoft.com/office/drawing/2014/main" id="{0B447D59-19CC-43CC-A447-33E596F65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5775" y="1258842"/>
            <a:ext cx="734400" cy="7344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7</a:t>
            </a:r>
          </a:p>
        </p:txBody>
      </p:sp>
      <p:sp>
        <p:nvSpPr>
          <p:cNvPr id="18" name="Oval 21">
            <a:extLst>
              <a:ext uri="{FF2B5EF4-FFF2-40B4-BE49-F238E27FC236}">
                <a16:creationId xmlns:a16="http://schemas.microsoft.com/office/drawing/2014/main" id="{B04F2F26-1650-4C14-9701-95F0C6C44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6619" y="2172546"/>
            <a:ext cx="733556" cy="73355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8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C96BA85-E1B7-4635-81EF-2D0059363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74120" y="3112558"/>
            <a:ext cx="734400" cy="7344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9</a:t>
            </a:r>
          </a:p>
        </p:txBody>
      </p:sp>
      <p:sp>
        <p:nvSpPr>
          <p:cNvPr id="21" name="Oval 21">
            <a:extLst>
              <a:ext uri="{FF2B5EF4-FFF2-40B4-BE49-F238E27FC236}">
                <a16:creationId xmlns:a16="http://schemas.microsoft.com/office/drawing/2014/main" id="{F7714119-4962-4124-B63C-D87E4CA810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06619" y="4097271"/>
            <a:ext cx="733556" cy="73355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10</a:t>
            </a:r>
          </a:p>
        </p:txBody>
      </p:sp>
      <p:sp>
        <p:nvSpPr>
          <p:cNvPr id="22" name="Retângulo: Cantos Superiores Arredondados 21">
            <a:extLst>
              <a:ext uri="{FF2B5EF4-FFF2-40B4-BE49-F238E27FC236}">
                <a16:creationId xmlns:a16="http://schemas.microsoft.com/office/drawing/2014/main" id="{FABDC840-383C-4B68-97FC-5810EAEF4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8909" y="5465135"/>
            <a:ext cx="3669195" cy="1422859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/>
            <a:r>
              <a:rPr lang="pt-BR" sz="1400" dirty="0"/>
              <a:t>Insira o arquivo do Projeto – </a:t>
            </a:r>
            <a:r>
              <a:rPr lang="pt-BR" sz="1400" b="1" dirty="0"/>
              <a:t>Anexo A</a:t>
            </a:r>
            <a:r>
              <a:rPr lang="pt-BR" sz="1400" dirty="0"/>
              <a:t>, em PDF. Se necessitar efetuar a troca do arquivo, é só escolher arquivo novamente para sobrescrever o envio anterior.</a:t>
            </a:r>
            <a:endParaRPr lang="pt-BR" sz="1400" b="1" dirty="0"/>
          </a:p>
          <a:p>
            <a:pPr marL="452438"/>
            <a:endParaRPr lang="pt-BR" sz="1400" b="1" dirty="0"/>
          </a:p>
        </p:txBody>
      </p:sp>
      <p:sp>
        <p:nvSpPr>
          <p:cNvPr id="23" name="Oval 19">
            <a:extLst>
              <a:ext uri="{FF2B5EF4-FFF2-40B4-BE49-F238E27FC236}">
                <a16:creationId xmlns:a16="http://schemas.microsoft.com/office/drawing/2014/main" id="{C6E38E40-D0C8-47FE-B1F3-311323231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81709" y="5715448"/>
            <a:ext cx="734400" cy="7344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11</a:t>
            </a:r>
          </a:p>
        </p:txBody>
      </p:sp>
      <p:sp>
        <p:nvSpPr>
          <p:cNvPr id="24" name="Oval 21">
            <a:extLst>
              <a:ext uri="{FF2B5EF4-FFF2-40B4-BE49-F238E27FC236}">
                <a16:creationId xmlns:a16="http://schemas.microsoft.com/office/drawing/2014/main" id="{B425BCA6-D1EF-49A2-BC8B-E1929996F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16644" y="1499327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6</a:t>
            </a:r>
          </a:p>
        </p:txBody>
      </p:sp>
      <p:sp>
        <p:nvSpPr>
          <p:cNvPr id="25" name="Oval 19">
            <a:extLst>
              <a:ext uri="{FF2B5EF4-FFF2-40B4-BE49-F238E27FC236}">
                <a16:creationId xmlns:a16="http://schemas.microsoft.com/office/drawing/2014/main" id="{42FCF075-9606-46B9-81A2-C87CA6D68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16644" y="2121526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7</a:t>
            </a:r>
          </a:p>
        </p:txBody>
      </p:sp>
      <p:sp>
        <p:nvSpPr>
          <p:cNvPr id="26" name="Oval 21">
            <a:extLst>
              <a:ext uri="{FF2B5EF4-FFF2-40B4-BE49-F238E27FC236}">
                <a16:creationId xmlns:a16="http://schemas.microsoft.com/office/drawing/2014/main" id="{3E3CC052-34AC-447E-B7E4-2E0A72C7F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7772" y="2906490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8</a:t>
            </a:r>
          </a:p>
        </p:txBody>
      </p:sp>
      <p:sp>
        <p:nvSpPr>
          <p:cNvPr id="27" name="Oval 19">
            <a:extLst>
              <a:ext uri="{FF2B5EF4-FFF2-40B4-BE49-F238E27FC236}">
                <a16:creationId xmlns:a16="http://schemas.microsoft.com/office/drawing/2014/main" id="{18B50CB0-FB51-4CD7-A91C-4C8383DE0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6225" y="3176963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9</a:t>
            </a:r>
          </a:p>
        </p:txBody>
      </p:sp>
      <p:sp>
        <p:nvSpPr>
          <p:cNvPr id="28" name="Oval 21">
            <a:extLst>
              <a:ext uri="{FF2B5EF4-FFF2-40B4-BE49-F238E27FC236}">
                <a16:creationId xmlns:a16="http://schemas.microsoft.com/office/drawing/2014/main" id="{E3237A46-9F61-46FE-ABE1-B92C7EE1C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7772" y="4052858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10</a:t>
            </a:r>
          </a:p>
        </p:txBody>
      </p:sp>
      <p:sp>
        <p:nvSpPr>
          <p:cNvPr id="29" name="Oval 19">
            <a:extLst>
              <a:ext uri="{FF2B5EF4-FFF2-40B4-BE49-F238E27FC236}">
                <a16:creationId xmlns:a16="http://schemas.microsoft.com/office/drawing/2014/main" id="{B0480ED3-372E-4D05-A026-9F5698A80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33887" y="4592858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212140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5BFAEBF-6C73-4861-AD78-18448EDF87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206" y="910393"/>
            <a:ext cx="5106113" cy="4420217"/>
          </a:xfrm>
          <a:prstGeom prst="rect">
            <a:avLst/>
          </a:prstGeom>
        </p:spPr>
      </p:pic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166BC32C-2E11-43D3-963B-9766918E0F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6</a:t>
            </a:r>
            <a:endParaRPr lang="pt-br" dirty="0"/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: Cantos Superiores Arredondados 9">
            <a:extLst>
              <a:ext uri="{FF2B5EF4-FFF2-40B4-BE49-F238E27FC236}">
                <a16:creationId xmlns:a16="http://schemas.microsoft.com/office/drawing/2014/main" id="{94D2B7B7-417B-48D8-8E51-AAE074D0D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08799" y="1476320"/>
            <a:ext cx="3677616" cy="1952680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600" dirty="0"/>
              <a:t>Este é o código do projeto, gerado automaticamente pelo sistema.</a:t>
            </a:r>
          </a:p>
        </p:txBody>
      </p:sp>
      <p:sp>
        <p:nvSpPr>
          <p:cNvPr id="12" name="Oval 19">
            <a:extLst>
              <a:ext uri="{FF2B5EF4-FFF2-40B4-BE49-F238E27FC236}">
                <a16:creationId xmlns:a16="http://schemas.microsoft.com/office/drawing/2014/main" id="{E614D214-9A0C-4ED9-AE69-56E28DCF0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32793" y="1793613"/>
            <a:ext cx="734400" cy="7344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12</a:t>
            </a:r>
          </a:p>
        </p:txBody>
      </p:sp>
      <p:sp>
        <p:nvSpPr>
          <p:cNvPr id="15" name="Retângulo: Cantos Superiores Arredondados 14">
            <a:extLst>
              <a:ext uri="{FF2B5EF4-FFF2-40B4-BE49-F238E27FC236}">
                <a16:creationId xmlns:a16="http://schemas.microsoft.com/office/drawing/2014/main" id="{0D2DB487-01D1-4734-B9A1-C39A5FFDE1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08799" y="2528014"/>
            <a:ext cx="3689339" cy="2165952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600" dirty="0"/>
              <a:t>Para submissão, o proponente deve estar vinculado a um Grupo de Pesquisa. Se integrar mais de um grupo, selecione o Grupo / Linha que melhor se enquadrem ao projeto.</a:t>
            </a:r>
          </a:p>
        </p:txBody>
      </p:sp>
      <p:sp>
        <p:nvSpPr>
          <p:cNvPr id="16" name="Oval 21">
            <a:extLst>
              <a:ext uri="{FF2B5EF4-FFF2-40B4-BE49-F238E27FC236}">
                <a16:creationId xmlns:a16="http://schemas.microsoft.com/office/drawing/2014/main" id="{B8BAEEEB-A33D-4094-9E89-A77093B35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32793" y="2878390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13</a:t>
            </a:r>
          </a:p>
        </p:txBody>
      </p:sp>
      <p:sp>
        <p:nvSpPr>
          <p:cNvPr id="17" name="Retângulo: Cantos Superiores Arredondados 16">
            <a:extLst>
              <a:ext uri="{FF2B5EF4-FFF2-40B4-BE49-F238E27FC236}">
                <a16:creationId xmlns:a16="http://schemas.microsoft.com/office/drawing/2014/main" id="{2BBF308B-64B1-4E21-A92B-E8D5B628CE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08799" y="4297799"/>
            <a:ext cx="3677615" cy="1952680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600" dirty="0"/>
              <a:t>Se não for mostrado o grupo ou caso as informações estejam incorretas, entre em contato através do </a:t>
            </a:r>
            <a:r>
              <a:rPr lang="pt-BR" sz="1600" i="1" dirty="0"/>
              <a:t>e-mail </a:t>
            </a:r>
            <a:r>
              <a:rPr lang="pt-BR" sz="1600" dirty="0"/>
              <a:t>pesquisa@univali.br</a:t>
            </a:r>
            <a:endParaRPr lang="pt-BR" sz="1600" b="1" dirty="0"/>
          </a:p>
        </p:txBody>
      </p:sp>
      <p:sp>
        <p:nvSpPr>
          <p:cNvPr id="20" name="Retângulo: Cantos Superiores Arredondados 19">
            <a:extLst>
              <a:ext uri="{FF2B5EF4-FFF2-40B4-BE49-F238E27FC236}">
                <a16:creationId xmlns:a16="http://schemas.microsoft.com/office/drawing/2014/main" id="{DDD5F66D-35CE-4B6B-ADAA-2604DC858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14807" y="5779129"/>
            <a:ext cx="3677615" cy="1087204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600" dirty="0"/>
              <a:t>Após indicar o grupo / linha, clique em </a:t>
            </a:r>
            <a:r>
              <a:rPr lang="pt-BR" sz="1600" b="1" dirty="0"/>
              <a:t>Próximo</a:t>
            </a:r>
            <a:r>
              <a:rPr lang="pt-BR" sz="1600" dirty="0"/>
              <a:t>.</a:t>
            </a:r>
          </a:p>
        </p:txBody>
      </p:sp>
      <p:sp>
        <p:nvSpPr>
          <p:cNvPr id="21" name="Oval 21">
            <a:extLst>
              <a:ext uri="{FF2B5EF4-FFF2-40B4-BE49-F238E27FC236}">
                <a16:creationId xmlns:a16="http://schemas.microsoft.com/office/drawing/2014/main" id="{EC9B4815-7F6A-409A-8F90-187B6FA8D3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92313" y="5900081"/>
            <a:ext cx="734400" cy="7344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14</a:t>
            </a:r>
          </a:p>
        </p:txBody>
      </p:sp>
      <p:sp>
        <p:nvSpPr>
          <p:cNvPr id="22" name="Oval 19">
            <a:extLst>
              <a:ext uri="{FF2B5EF4-FFF2-40B4-BE49-F238E27FC236}">
                <a16:creationId xmlns:a16="http://schemas.microsoft.com/office/drawing/2014/main" id="{E92D4200-B367-4705-B039-ED4A4C222D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61319" y="1490179"/>
            <a:ext cx="540000" cy="54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12</a:t>
            </a:r>
          </a:p>
        </p:txBody>
      </p:sp>
      <p:sp>
        <p:nvSpPr>
          <p:cNvPr id="23" name="Oval 21">
            <a:extLst>
              <a:ext uri="{FF2B5EF4-FFF2-40B4-BE49-F238E27FC236}">
                <a16:creationId xmlns:a16="http://schemas.microsoft.com/office/drawing/2014/main" id="{AE5FC92A-1727-4A6A-8C0E-620FEC6ED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206" y="2030179"/>
            <a:ext cx="540000" cy="540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13</a:t>
            </a:r>
          </a:p>
        </p:txBody>
      </p:sp>
      <p:sp>
        <p:nvSpPr>
          <p:cNvPr id="25" name="Oval 21">
            <a:extLst>
              <a:ext uri="{FF2B5EF4-FFF2-40B4-BE49-F238E27FC236}">
                <a16:creationId xmlns:a16="http://schemas.microsoft.com/office/drawing/2014/main" id="{D74FA834-5768-46EB-9750-993C072C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91016" y="5330610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500" b="1" dirty="0"/>
              <a:t>14</a:t>
            </a:r>
          </a:p>
        </p:txBody>
      </p:sp>
      <p:grpSp>
        <p:nvGrpSpPr>
          <p:cNvPr id="32" name="Agrupar 31">
            <a:extLst>
              <a:ext uri="{FF2B5EF4-FFF2-40B4-BE49-F238E27FC236}">
                <a16:creationId xmlns:a16="http://schemas.microsoft.com/office/drawing/2014/main" id="{142FB5C4-8E05-42C3-BBCA-57B446AD6C23}"/>
              </a:ext>
            </a:extLst>
          </p:cNvPr>
          <p:cNvGrpSpPr>
            <a:grpSpLocks noChangeAspect="1"/>
          </p:cNvGrpSpPr>
          <p:nvPr/>
        </p:nvGrpSpPr>
        <p:grpSpPr>
          <a:xfrm>
            <a:off x="8195561" y="4744992"/>
            <a:ext cx="808863" cy="734400"/>
            <a:chOff x="7721292" y="4815304"/>
            <a:chExt cx="594752" cy="540000"/>
          </a:xfrm>
        </p:grpSpPr>
        <p:sp>
          <p:nvSpPr>
            <p:cNvPr id="5" name="Fluxograma: Extrair 4">
              <a:extLst>
                <a:ext uri="{FF2B5EF4-FFF2-40B4-BE49-F238E27FC236}">
                  <a16:creationId xmlns:a16="http://schemas.microsoft.com/office/drawing/2014/main" id="{285EB298-10BD-4C7E-88AB-02D62E287782}"/>
                </a:ext>
              </a:extLst>
            </p:cNvPr>
            <p:cNvSpPr/>
            <p:nvPr/>
          </p:nvSpPr>
          <p:spPr>
            <a:xfrm>
              <a:off x="7721292" y="4815304"/>
              <a:ext cx="594752" cy="540000"/>
            </a:xfrm>
            <a:prstGeom prst="flowChartExtra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AB8EDAA5-5BF6-4745-A498-1801E94C617B}"/>
                </a:ext>
              </a:extLst>
            </p:cNvPr>
            <p:cNvSpPr/>
            <p:nvPr/>
          </p:nvSpPr>
          <p:spPr>
            <a:xfrm>
              <a:off x="7988099" y="4936951"/>
              <a:ext cx="45719" cy="2650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Fluxograma: Conector 30">
              <a:extLst>
                <a:ext uri="{FF2B5EF4-FFF2-40B4-BE49-F238E27FC236}">
                  <a16:creationId xmlns:a16="http://schemas.microsoft.com/office/drawing/2014/main" id="{12B3C843-994C-4655-9537-E741FEFB186B}"/>
                </a:ext>
              </a:extLst>
            </p:cNvPr>
            <p:cNvSpPr/>
            <p:nvPr/>
          </p:nvSpPr>
          <p:spPr>
            <a:xfrm>
              <a:off x="7974634" y="5239530"/>
              <a:ext cx="78255" cy="78255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887579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C6BE693-67BF-48F4-8A69-D24BFD6F94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9194" y="837387"/>
            <a:ext cx="3858163" cy="4667901"/>
          </a:xfrm>
          <a:prstGeom prst="rect">
            <a:avLst/>
          </a:prstGeom>
        </p:spPr>
      </p:pic>
      <p:sp>
        <p:nvSpPr>
          <p:cNvPr id="7" name="Título 6" hidden="1">
            <a:extLst>
              <a:ext uri="{FF2B5EF4-FFF2-40B4-BE49-F238E27FC236}">
                <a16:creationId xmlns:a16="http://schemas.microsoft.com/office/drawing/2014/main" id="{A588A72A-976E-478A-9DD3-765AB3ED4CD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pt-BR" dirty="0"/>
              <a:t>Análise de projeto slide 8</a:t>
            </a:r>
            <a:endParaRPr lang="pt-br" dirty="0"/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ítulo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Submissão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: Cantos Superiores Arredondados 15">
            <a:extLst>
              <a:ext uri="{FF2B5EF4-FFF2-40B4-BE49-F238E27FC236}">
                <a16:creationId xmlns:a16="http://schemas.microsoft.com/office/drawing/2014/main" id="{B8998075-93BF-4A9C-A20C-F85A96670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19" y="4402755"/>
            <a:ext cx="3705481" cy="1535146"/>
          </a:xfrm>
          <a:prstGeom prst="round2Same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2438" lvl="1"/>
            <a:r>
              <a:rPr lang="pt-BR" sz="1600" dirty="0"/>
              <a:t>Selecione a </a:t>
            </a:r>
            <a:r>
              <a:rPr lang="pt-BR" sz="1600" b="1" dirty="0"/>
              <a:t>Grande Área</a:t>
            </a:r>
            <a:r>
              <a:rPr lang="pt-BR" sz="1600" dirty="0"/>
              <a:t>, </a:t>
            </a:r>
            <a:r>
              <a:rPr lang="pt-BR" sz="1600" b="1" dirty="0"/>
              <a:t>Área</a:t>
            </a:r>
            <a:r>
              <a:rPr lang="pt-BR" sz="1600" dirty="0"/>
              <a:t> (+) e </a:t>
            </a:r>
            <a:r>
              <a:rPr lang="pt-BR" sz="1600" b="1" dirty="0" err="1"/>
              <a:t>Sub-área</a:t>
            </a:r>
            <a:r>
              <a:rPr lang="pt-BR" sz="1600" dirty="0"/>
              <a:t> (-) vinculadas ao projeto.</a:t>
            </a:r>
          </a:p>
        </p:txBody>
      </p:sp>
      <p:sp>
        <p:nvSpPr>
          <p:cNvPr id="17" name="Oval 21">
            <a:extLst>
              <a:ext uri="{FF2B5EF4-FFF2-40B4-BE49-F238E27FC236}">
                <a16:creationId xmlns:a16="http://schemas.microsoft.com/office/drawing/2014/main" id="{D0C8BE9B-0623-4F3B-87EE-9104F1090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30220" y="4402755"/>
            <a:ext cx="734400" cy="7344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15</a:t>
            </a:r>
          </a:p>
        </p:txBody>
      </p:sp>
      <p:sp>
        <p:nvSpPr>
          <p:cNvPr id="18" name="Retângulo: Cantos Superiores Arredondados 17">
            <a:extLst>
              <a:ext uri="{FF2B5EF4-FFF2-40B4-BE49-F238E27FC236}">
                <a16:creationId xmlns:a16="http://schemas.microsoft.com/office/drawing/2014/main" id="{983C6714-E3F7-49A5-9E23-45AA5E4A0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6520" y="5555782"/>
            <a:ext cx="3705480" cy="1289004"/>
          </a:xfrm>
          <a:prstGeom prst="round2Same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46088"/>
            <a:r>
              <a:rPr lang="pt-BR" altLang="pt-BR" sz="1600" dirty="0"/>
              <a:t>Ao final da tela, clique em </a:t>
            </a:r>
            <a:r>
              <a:rPr lang="pt-BR" altLang="pt-BR" sz="1600" b="1" dirty="0"/>
              <a:t>Próximo</a:t>
            </a:r>
            <a:r>
              <a:rPr lang="pt-BR" altLang="pt-BR" sz="1600" dirty="0"/>
              <a:t>.</a:t>
            </a:r>
          </a:p>
        </p:txBody>
      </p:sp>
      <p:sp>
        <p:nvSpPr>
          <p:cNvPr id="19" name="Oval 19">
            <a:extLst>
              <a:ext uri="{FF2B5EF4-FFF2-40B4-BE49-F238E27FC236}">
                <a16:creationId xmlns:a16="http://schemas.microsoft.com/office/drawing/2014/main" id="{05CA54DF-F756-479E-A4EB-396C37B9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47184" y="5888180"/>
            <a:ext cx="734400" cy="7344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2000" b="1" dirty="0"/>
              <a:t>16</a:t>
            </a:r>
          </a:p>
        </p:txBody>
      </p:sp>
      <p:sp>
        <p:nvSpPr>
          <p:cNvPr id="28" name="Oval 21">
            <a:extLst>
              <a:ext uri="{FF2B5EF4-FFF2-40B4-BE49-F238E27FC236}">
                <a16:creationId xmlns:a16="http://schemas.microsoft.com/office/drawing/2014/main" id="{623EF4C3-0EDF-423C-B0A7-02CF6F08F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7825" y="6200284"/>
            <a:ext cx="540000" cy="540000"/>
          </a:xfrm>
          <a:prstGeom prst="ellipse">
            <a:avLst/>
          </a:prstGeom>
          <a:solidFill>
            <a:srgbClr val="0D8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600" b="1" dirty="0"/>
              <a:t>16</a:t>
            </a:r>
          </a:p>
        </p:txBody>
      </p:sp>
      <p:sp>
        <p:nvSpPr>
          <p:cNvPr id="29" name="Oval 19">
            <a:extLst>
              <a:ext uri="{FF2B5EF4-FFF2-40B4-BE49-F238E27FC236}">
                <a16:creationId xmlns:a16="http://schemas.microsoft.com/office/drawing/2014/main" id="{96564B7E-F10E-4C22-AE08-66DD85878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3028" y="1657780"/>
            <a:ext cx="540000" cy="540000"/>
          </a:xfrm>
          <a:prstGeom prst="ellipse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pt-BR" sz="1600" b="1" dirty="0"/>
              <a:t>15</a:t>
            </a:r>
          </a:p>
        </p:txBody>
      </p:sp>
      <p:sp>
        <p:nvSpPr>
          <p:cNvPr id="26" name="Seta: para a Direita 25">
            <a:extLst>
              <a:ext uri="{FF2B5EF4-FFF2-40B4-BE49-F238E27FC236}">
                <a16:creationId xmlns:a16="http://schemas.microsoft.com/office/drawing/2014/main" id="{0D12F81A-57E6-44EF-9A4F-8893100FF8ED}"/>
              </a:ext>
            </a:extLst>
          </p:cNvPr>
          <p:cNvSpPr/>
          <p:nvPr/>
        </p:nvSpPr>
        <p:spPr>
          <a:xfrm rot="10800000" flipH="1">
            <a:off x="1496850" y="1690197"/>
            <a:ext cx="425302" cy="478465"/>
          </a:xfrm>
          <a:prstGeom prst="rightArrow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9C47671-C6C4-4893-85B0-62A1E1DF57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1434" y="5531440"/>
            <a:ext cx="1467055" cy="1162212"/>
          </a:xfrm>
          <a:prstGeom prst="rect">
            <a:avLst/>
          </a:prstGeom>
        </p:spPr>
      </p:pic>
      <p:sp>
        <p:nvSpPr>
          <p:cNvPr id="22" name="Seta: para a Direita 21">
            <a:extLst>
              <a:ext uri="{FF2B5EF4-FFF2-40B4-BE49-F238E27FC236}">
                <a16:creationId xmlns:a16="http://schemas.microsoft.com/office/drawing/2014/main" id="{56B0266C-7D60-494B-AD1E-E292EBE63CCC}"/>
              </a:ext>
            </a:extLst>
          </p:cNvPr>
          <p:cNvSpPr/>
          <p:nvPr/>
        </p:nvSpPr>
        <p:spPr>
          <a:xfrm rot="10800000" flipH="1">
            <a:off x="1515371" y="2782112"/>
            <a:ext cx="425302" cy="478465"/>
          </a:xfrm>
          <a:prstGeom prst="rightArrow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Seta: para a Direita 22">
            <a:extLst>
              <a:ext uri="{FF2B5EF4-FFF2-40B4-BE49-F238E27FC236}">
                <a16:creationId xmlns:a16="http://schemas.microsoft.com/office/drawing/2014/main" id="{39F84809-DAFA-4D3F-9DBE-164269F87D00}"/>
              </a:ext>
            </a:extLst>
          </p:cNvPr>
          <p:cNvSpPr/>
          <p:nvPr/>
        </p:nvSpPr>
        <p:spPr>
          <a:xfrm rot="10800000" flipH="1">
            <a:off x="1500798" y="3597423"/>
            <a:ext cx="425302" cy="478465"/>
          </a:xfrm>
          <a:prstGeom prst="rightArrow">
            <a:avLst/>
          </a:prstGeom>
          <a:solidFill>
            <a:srgbClr val="CB7A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3641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Custom 73">
      <a:dk1>
        <a:srgbClr val="000000"/>
      </a:dk1>
      <a:lt1>
        <a:sysClr val="window" lastClr="FFFFFF"/>
      </a:lt1>
      <a:dk2>
        <a:srgbClr val="585858"/>
      </a:dk2>
      <a:lt2>
        <a:srgbClr val="E3E3E3"/>
      </a:lt2>
      <a:accent1>
        <a:srgbClr val="E20613"/>
      </a:accent1>
      <a:accent2>
        <a:srgbClr val="A9C038"/>
      </a:accent2>
      <a:accent3>
        <a:srgbClr val="11AEC7"/>
      </a:accent3>
      <a:accent4>
        <a:srgbClr val="F59F26"/>
      </a:accent4>
      <a:accent5>
        <a:srgbClr val="0062A9"/>
      </a:accent5>
      <a:accent6>
        <a:srgbClr val="EB6047"/>
      </a:accent6>
      <a:hlink>
        <a:srgbClr val="8ED9F6"/>
      </a:hlink>
      <a:folHlink>
        <a:srgbClr val="C00000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247_TF78455520.potx" id="{46A96932-6548-4D30-96E1-337BF2A5C038}" vid="{F7267124-401D-418B-A8B9-DB75C8D12469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8E2424F7DB31A4599C86EE14A9B1856" ma:contentTypeVersion="3" ma:contentTypeDescription="Crie um novo documento." ma:contentTypeScope="" ma:versionID="ddd79c56f60f5f6189f6f71a78d9f025">
  <xsd:schema xmlns:xsd="http://www.w3.org/2001/XMLSchema" xmlns:xs="http://www.w3.org/2001/XMLSchema" xmlns:p="http://schemas.microsoft.com/office/2006/metadata/properties" xmlns:ns1="http://schemas.microsoft.com/sharepoint/v3" xmlns:ns2="74605401-ef82-4e58-8e01-df55332c0536" targetNamespace="http://schemas.microsoft.com/office/2006/metadata/properties" ma:root="true" ma:fieldsID="878420631cbb905d20adb0df8d79efd6" ns1:_="" ns2:_="">
    <xsd:import namespace="http://schemas.microsoft.com/sharepoint/v3"/>
    <xsd:import namespace="74605401-ef82-4e58-8e01-df55332c053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Resumo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Agendamento de Data de Início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gendamento de Data de Término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605401-ef82-4e58-8e01-df55332c0536" elementFormDefault="qualified">
    <xsd:import namespace="http://schemas.microsoft.com/office/2006/documentManagement/types"/>
    <xsd:import namespace="http://schemas.microsoft.com/office/infopath/2007/PartnerControls"/>
    <xsd:element name="Resumo" ma:index="10" nillable="true" ma:displayName="Resumo" ma:internalName="Resumo">
      <xsd:simpleType>
        <xsd:restriction base="dms:Note">
          <xsd:maxLength value="255"/>
        </xsd:restriction>
      </xsd:simpleType>
    </xsd:element>
    <xsd:element name="_dlc_DocId" ma:index="11" nillable="true" ma:displayName="Valor da ID do Documento" ma:description="O valor da ID do documento atribuída a este item." ma:internalName="_dlc_DocId" ma:readOnly="true">
      <xsd:simpleType>
        <xsd:restriction base="dms:Text"/>
      </xsd:simpleType>
    </xsd:element>
    <xsd:element name="_dlc_DocIdUrl" ma:index="12" nillable="true" ma:displayName="ID do Documento" ma:description="Link permanente par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ID de Persistência" ma:description="Manter a ID ao adicionar." ma:hidden="true" ma:internalName="_dlc_DocIdPersistId" ma:readOnly="true">
      <xsd:simpleType>
        <xsd:restriction base="dms:Boolean"/>
      </xsd:simpleType>
    </xsd:element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Resumo xmlns="74605401-ef82-4e58-8e01-df55332c0536" xsi:nil="true"/>
    <PublishingStartDate xmlns="http://schemas.microsoft.com/sharepoint/v3" xsi:nil="true"/>
    <_dlc_DocId xmlns="74605401-ef82-4e58-8e01-df55332c0536">Q2MPMETMKQAM-4431-68</_dlc_DocId>
    <_dlc_DocIdUrl xmlns="74605401-ef82-4e58-8e01-df55332c0536">
      <Url>https://adminnovoportal.univali.br/institucional/vrppgi/pesquisa/downloads/_layouts/15/DocIdRedir.aspx?ID=Q2MPMETMKQAM-4431-68</Url>
      <Description>Q2MPMETMKQAM-4431-68</Description>
    </_dlc_DocIdUrl>
  </documentManagement>
</p:properties>
</file>

<file path=customXml/itemProps1.xml><?xml version="1.0" encoding="utf-8"?>
<ds:datastoreItem xmlns:ds="http://schemas.openxmlformats.org/officeDocument/2006/customXml" ds:itemID="{D7CB8299-1491-42A4-ADA7-2D24EA6597C8}"/>
</file>

<file path=customXml/itemProps2.xml><?xml version="1.0" encoding="utf-8"?>
<ds:datastoreItem xmlns:ds="http://schemas.openxmlformats.org/officeDocument/2006/customXml" ds:itemID="{1BA75819-CB57-4C6E-99B1-550FF8B202B9}"/>
</file>

<file path=customXml/itemProps3.xml><?xml version="1.0" encoding="utf-8"?>
<ds:datastoreItem xmlns:ds="http://schemas.openxmlformats.org/officeDocument/2006/customXml" ds:itemID="{73283C99-9FB8-4BC0-AF64-9B6B65734CF9}"/>
</file>

<file path=customXml/itemProps4.xml><?xml version="1.0" encoding="utf-8"?>
<ds:datastoreItem xmlns:ds="http://schemas.openxmlformats.org/officeDocument/2006/customXml" ds:itemID="{44047E02-5C0F-4475-8A36-69B0EB020B91}"/>
</file>

<file path=docProps/app.xml><?xml version="1.0" encoding="utf-8"?>
<Properties xmlns="http://schemas.openxmlformats.org/officeDocument/2006/extended-properties" xmlns:vt="http://schemas.openxmlformats.org/officeDocument/2006/docPropsVTypes">
  <Template>Análise de projeto da 24Slides</Template>
  <TotalTime>0</TotalTime>
  <Words>1444</Words>
  <Application>Microsoft Office PowerPoint</Application>
  <PresentationFormat>Widescreen</PresentationFormat>
  <Paragraphs>231</Paragraphs>
  <Slides>25</Slides>
  <Notes>25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Century Gothic</vt:lpstr>
      <vt:lpstr>Segoe UI Light</vt:lpstr>
      <vt:lpstr>Tema do Office</vt:lpstr>
      <vt:lpstr>Sistema de Cadastro de Projetos Submissão</vt:lpstr>
      <vt:lpstr>Análise de projeto slide 5</vt:lpstr>
      <vt:lpstr>Análise de projeto slide 2 </vt:lpstr>
      <vt:lpstr>Análise de projeto slide 3</vt:lpstr>
      <vt:lpstr>Análise de projeto slide 4</vt:lpstr>
      <vt:lpstr>Análise de projeto slide 5</vt:lpstr>
      <vt:lpstr>Análise de projeto slide 5</vt:lpstr>
      <vt:lpstr>Análise de projeto slide 6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Análise de projeto slide 8</vt:lpstr>
      <vt:lpstr>Obrigado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2021-05-25T13:28:12Z</dcterms:created>
  <dcterms:modified xsi:type="dcterms:W3CDTF">2021-06-18T18:29:12Z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0x010100E8E2424F7DB31A4599C86EE14A9B1856</vt:lpwstr>
  </property>
  <property fmtid="{D5CDD505-2E9C-101B-9397-08002B2CF9AE}" pid="3" name="_dlc_DocIdItemGuid">
    <vt:lpwstr>9002f38e-5b10-42c5-a9f9-34bff652db8e</vt:lpwstr>
  </property>
</Properties>
</file>