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4"/>
  </p:sldMasterIdLst>
  <p:sldIdLst>
    <p:sldId id="256" r:id="rId5"/>
    <p:sldId id="259" r:id="rId6"/>
    <p:sldId id="258" r:id="rId7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08FAD12B-FC95-455D-A9C9-306AC1EC088C}">
          <p14:sldIdLst>
            <p14:sldId id="256"/>
            <p14:sldId id="259"/>
            <p14:sldId id="25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1F42"/>
    <a:srgbClr val="F7F7F7"/>
    <a:srgbClr val="E78633"/>
    <a:srgbClr val="3B4078"/>
    <a:srgbClr val="178EB5"/>
    <a:srgbClr val="C09223"/>
    <a:srgbClr val="017BA5"/>
    <a:srgbClr val="CDF2FF"/>
    <a:srgbClr val="F4E6C2"/>
    <a:srgbClr val="D5D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20" d="100"/>
          <a:sy n="20" d="100"/>
        </p:scale>
        <p:origin x="2754" y="-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0708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1996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/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75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75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24583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7113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83684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9574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059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2497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66165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61220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5401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83341" y="1439436"/>
            <a:ext cx="29691105" cy="3885602"/>
          </a:xfrm>
        </p:spPr>
        <p:txBody>
          <a:bodyPr>
            <a:normAutofit/>
          </a:bodyPr>
          <a:lstStyle>
            <a:lvl1pPr algn="ctr">
              <a:defRPr sz="4208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Título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83341" y="11241741"/>
            <a:ext cx="29691105" cy="27668837"/>
          </a:xfrm>
        </p:spPr>
        <p:txBody>
          <a:bodyPr>
            <a:normAutofit/>
          </a:bodyPr>
          <a:lstStyle>
            <a:lvl1pPr>
              <a:defRPr sz="2805"/>
            </a:lvl1pPr>
            <a:lvl2pPr>
              <a:defRPr sz="2805"/>
            </a:lvl2pPr>
            <a:lvl3pPr>
              <a:defRPr sz="2805"/>
            </a:lvl3pPr>
            <a:lvl4pPr>
              <a:defRPr sz="2805"/>
            </a:lvl4pPr>
            <a:lvl5pPr>
              <a:defRPr sz="2805"/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13" name="Espaço Reservado para Texto 12">
            <a:extLst>
              <a:ext uri="{FF2B5EF4-FFF2-40B4-BE49-F238E27FC236}">
                <a16:creationId xmlns:a16="http://schemas.microsoft.com/office/drawing/2014/main" id="{61F912CC-9A09-48EC-AD6B-67F4BC385FF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2594" y="8222742"/>
            <a:ext cx="29691105" cy="2143175"/>
          </a:xfrm>
        </p:spPr>
        <p:txBody>
          <a:bodyPr>
            <a:normAutofit/>
          </a:bodyPr>
          <a:lstStyle>
            <a:lvl1pPr marL="0" indent="0" algn="ctr">
              <a:buNone/>
              <a:defRPr sz="3215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Autores</a:t>
            </a:r>
            <a:endParaRPr lang="pt-BR" dirty="0"/>
          </a:p>
        </p:txBody>
      </p:sp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72D0D015-FACE-4FB5-863D-B8FFD654DF1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82594" y="5702303"/>
            <a:ext cx="29691105" cy="2143175"/>
          </a:xfrm>
        </p:spPr>
        <p:txBody>
          <a:bodyPr>
            <a:normAutofit/>
          </a:bodyPr>
          <a:lstStyle>
            <a:lvl1pPr marL="0" indent="0" algn="ctr">
              <a:buNone/>
              <a:defRPr sz="3624"/>
            </a:lvl1pPr>
            <a:lvl2pPr marL="946700" indent="0" algn="ctr">
              <a:buNone/>
              <a:defRPr/>
            </a:lvl2pPr>
            <a:lvl3pPr marL="1893399" indent="0" algn="ctr">
              <a:buNone/>
              <a:defRPr/>
            </a:lvl3pPr>
            <a:lvl4pPr marL="2840099" indent="0" algn="ctr">
              <a:buNone/>
              <a:defRPr/>
            </a:lvl4pPr>
            <a:lvl5pPr marL="3786798" indent="0" algn="ctr">
              <a:buNone/>
              <a:defRPr/>
            </a:lvl5pPr>
          </a:lstStyle>
          <a:p>
            <a:pPr lvl="0"/>
            <a:r>
              <a:rPr lang="pt-BR" dirty="0"/>
              <a:t>Subtítulo</a:t>
            </a:r>
          </a:p>
        </p:txBody>
      </p:sp>
    </p:spTree>
    <p:extLst>
      <p:ext uri="{BB962C8B-B14F-4D97-AF65-F5344CB8AC3E}">
        <p14:creationId xmlns:p14="http://schemas.microsoft.com/office/powerpoint/2010/main" val="1889475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53452E-6DD6-4E82-83B6-BB99A54B10E2}" type="datetimeFigureOut">
              <a:rPr lang="pt-BR" smtClean="0"/>
              <a:t>24/08/2026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511E8-0639-4085-94AA-6D2AD232FCD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016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v.br/cnpq/pt-br/canais_atendimento/identidade-visual/identidade-visual" TargetMode="External"/><Relationship Id="rId2" Type="http://schemas.openxmlformats.org/officeDocument/2006/relationships/hyperlink" Target="https://univali.sharepoint.com/:f:/s/vppi/gpp/Ei5KA7EEmhZDthQaV6QQ8VIBWCqm7tK7iTi2xVqvgFJwKA?e=VDeXDw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fapesc.sc.gov.br/identidade-visual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ráfico 12">
            <a:extLst>
              <a:ext uri="{FF2B5EF4-FFF2-40B4-BE49-F238E27FC236}">
                <a16:creationId xmlns:a16="http://schemas.microsoft.com/office/drawing/2014/main" id="{C73D52C5-BA35-40C3-B5E2-CC2A1F935D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107744" y="1405109"/>
            <a:ext cx="8442581" cy="5331578"/>
          </a:xfrm>
          <a:prstGeom prst="rect">
            <a:avLst/>
          </a:prstGeom>
        </p:spPr>
      </p:pic>
      <p:sp>
        <p:nvSpPr>
          <p:cNvPr id="25" name="Retângulo 24">
            <a:extLst>
              <a:ext uri="{FF2B5EF4-FFF2-40B4-BE49-F238E27FC236}">
                <a16:creationId xmlns:a16="http://schemas.microsoft.com/office/drawing/2014/main" id="{937B80C1-B305-4C93-A1A9-87EE4B5EBAE3}"/>
              </a:ext>
            </a:extLst>
          </p:cNvPr>
          <p:cNvSpPr/>
          <p:nvPr/>
        </p:nvSpPr>
        <p:spPr>
          <a:xfrm>
            <a:off x="5" y="10425007"/>
            <a:ext cx="32399288" cy="33382323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686" dirty="0"/>
              <a:t>Apoio</a:t>
            </a:r>
          </a:p>
        </p:txBody>
      </p:sp>
      <p:sp>
        <p:nvSpPr>
          <p:cNvPr id="26" name="Retângulo 25">
            <a:extLst>
              <a:ext uri="{FF2B5EF4-FFF2-40B4-BE49-F238E27FC236}">
                <a16:creationId xmlns:a16="http://schemas.microsoft.com/office/drawing/2014/main" id="{CAA6ADDD-109E-479D-A41D-23A0A9004EB8}"/>
              </a:ext>
            </a:extLst>
          </p:cNvPr>
          <p:cNvSpPr/>
          <p:nvPr/>
        </p:nvSpPr>
        <p:spPr>
          <a:xfrm>
            <a:off x="0" y="1894908"/>
            <a:ext cx="24606082" cy="4287864"/>
          </a:xfrm>
          <a:prstGeom prst="rect">
            <a:avLst/>
          </a:prstGeom>
          <a:solidFill>
            <a:srgbClr val="1F1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686">
              <a:solidFill>
                <a:srgbClr val="FF0000"/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6F68F82E-590B-465A-B9C8-FBC0219D55F9}"/>
              </a:ext>
            </a:extLst>
          </p:cNvPr>
          <p:cNvSpPr txBox="1"/>
          <p:nvPr/>
        </p:nvSpPr>
        <p:spPr>
          <a:xfrm>
            <a:off x="3135773" y="2280602"/>
            <a:ext cx="2182490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rgbClr val="F7F7F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 do trabalho para você substituir. Use no máximo três linhas. Quando precisar mais, reduza a fonte. Se o título for pequeno, aumente a fonte.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49695D8-C055-4C80-986C-F49E39E46779}"/>
              </a:ext>
            </a:extLst>
          </p:cNvPr>
          <p:cNvSpPr txBox="1"/>
          <p:nvPr/>
        </p:nvSpPr>
        <p:spPr>
          <a:xfrm>
            <a:off x="1471861" y="6479685"/>
            <a:ext cx="2419050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kern="0" dirty="0">
                <a:solidFill>
                  <a:srgbClr val="3B40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subtítulo (se houver). Use no máximo duas linhas. Quando precisar de mais espaço, reduza a fonte.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54271E1D-3155-450A-A92A-E49FC133A711}"/>
              </a:ext>
            </a:extLst>
          </p:cNvPr>
          <p:cNvSpPr txBox="1"/>
          <p:nvPr/>
        </p:nvSpPr>
        <p:spPr>
          <a:xfrm>
            <a:off x="895074" y="10674390"/>
            <a:ext cx="9720000" cy="160659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90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pt-BR" sz="7200" b="1" dirty="0">
                <a:latin typeface="Arial" panose="020B0604020202020204" pitchFamily="34" charset="0"/>
                <a:cs typeface="Arial" panose="020B0604020202020204" pitchFamily="34" charset="0"/>
              </a:rPr>
              <a:t> _Subtítulo (se houver): negrito, tamanho 48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Fonte Arial ou equivalente, tamanho 44, justificado.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Pode conter figuras, gráficos e ser subdividido como desejado.</a:t>
            </a:r>
          </a:p>
          <a:p>
            <a:pPr lvl="0" algn="just"/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</a:p>
          <a:p>
            <a:pPr algn="just"/>
            <a:r>
              <a:rPr lang="pt-BR" sz="7200" dirty="0"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  <a:endParaRPr lang="pt-BR" sz="8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FD479316-FDCD-411F-BDA7-C3DFC61037AE}"/>
              </a:ext>
            </a:extLst>
          </p:cNvPr>
          <p:cNvSpPr txBox="1"/>
          <p:nvPr/>
        </p:nvSpPr>
        <p:spPr>
          <a:xfrm>
            <a:off x="1283235" y="37963346"/>
            <a:ext cx="4471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Legenda da imagem.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C6FCFB8-724D-4F6E-809E-74DF04A24E1F}"/>
              </a:ext>
            </a:extLst>
          </p:cNvPr>
          <p:cNvSpPr txBox="1"/>
          <p:nvPr/>
        </p:nvSpPr>
        <p:spPr>
          <a:xfrm>
            <a:off x="12157368" y="19426850"/>
            <a:ext cx="44718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Legenda da imagem.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160CBB7-A95C-4E3A-A081-C06C523628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7365" y="10971350"/>
            <a:ext cx="8148420" cy="8305628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D34A829-8C9F-40C2-BEF0-126CC694FA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586" y="27997877"/>
            <a:ext cx="9778982" cy="10020035"/>
          </a:xfrm>
          <a:prstGeom prst="rect">
            <a:avLst/>
          </a:prstGeom>
        </p:spPr>
      </p:pic>
      <p:cxnSp>
        <p:nvCxnSpPr>
          <p:cNvPr id="27" name="Conector reto 26">
            <a:extLst>
              <a:ext uri="{FF2B5EF4-FFF2-40B4-BE49-F238E27FC236}">
                <a16:creationId xmlns:a16="http://schemas.microsoft.com/office/drawing/2014/main" id="{253CA740-2F6D-435A-930B-929FF135709F}"/>
              </a:ext>
            </a:extLst>
          </p:cNvPr>
          <p:cNvCxnSpPr>
            <a:cxnSpLocks/>
          </p:cNvCxnSpPr>
          <p:nvPr/>
        </p:nvCxnSpPr>
        <p:spPr>
          <a:xfrm>
            <a:off x="1366359" y="8824234"/>
            <a:ext cx="29521488" cy="0"/>
          </a:xfrm>
          <a:prstGeom prst="line">
            <a:avLst/>
          </a:prstGeom>
          <a:ln w="19050">
            <a:solidFill>
              <a:srgbClr val="178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1F39A05B-36D4-46DC-BD43-8ABF9BFCDF8B}"/>
              </a:ext>
            </a:extLst>
          </p:cNvPr>
          <p:cNvSpPr txBox="1"/>
          <p:nvPr/>
        </p:nvSpPr>
        <p:spPr>
          <a:xfrm>
            <a:off x="1368402" y="9008858"/>
            <a:ext cx="96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3B40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da pessoa | e-maildapessoa@e-mail.br</a:t>
            </a:r>
            <a:endParaRPr lang="pt-BR" sz="3600" dirty="0">
              <a:solidFill>
                <a:srgbClr val="3B4078"/>
              </a:solidFill>
            </a:endParaRPr>
          </a:p>
        </p:txBody>
      </p:sp>
      <p:cxnSp>
        <p:nvCxnSpPr>
          <p:cNvPr id="31" name="Conector reto 30">
            <a:extLst>
              <a:ext uri="{FF2B5EF4-FFF2-40B4-BE49-F238E27FC236}">
                <a16:creationId xmlns:a16="http://schemas.microsoft.com/office/drawing/2014/main" id="{CE369978-2CEA-4DB6-B039-E3FA3E6EBB6E}"/>
              </a:ext>
            </a:extLst>
          </p:cNvPr>
          <p:cNvCxnSpPr>
            <a:cxnSpLocks/>
          </p:cNvCxnSpPr>
          <p:nvPr/>
        </p:nvCxnSpPr>
        <p:spPr>
          <a:xfrm>
            <a:off x="1368402" y="9797274"/>
            <a:ext cx="29591634" cy="0"/>
          </a:xfrm>
          <a:prstGeom prst="line">
            <a:avLst/>
          </a:prstGeom>
          <a:ln w="19050">
            <a:solidFill>
              <a:srgbClr val="178EB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D0938B2C-73E4-4E61-AD30-3E94A417531F}"/>
              </a:ext>
            </a:extLst>
          </p:cNvPr>
          <p:cNvSpPr txBox="1"/>
          <p:nvPr/>
        </p:nvSpPr>
        <p:spPr>
          <a:xfrm>
            <a:off x="11551242" y="9023111"/>
            <a:ext cx="96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3B40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da pessoa | e-maildapessoa@e-mail.br</a:t>
            </a:r>
            <a:endParaRPr lang="pt-BR" sz="3600" dirty="0">
              <a:solidFill>
                <a:srgbClr val="3B4078"/>
              </a:solidFill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17579EE-C426-47B4-84F7-526BD30A967F}"/>
              </a:ext>
            </a:extLst>
          </p:cNvPr>
          <p:cNvSpPr txBox="1"/>
          <p:nvPr/>
        </p:nvSpPr>
        <p:spPr>
          <a:xfrm>
            <a:off x="21520066" y="9032921"/>
            <a:ext cx="96673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>
                <a:solidFill>
                  <a:srgbClr val="3B40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da pessoa | e-maildapessoa@e-mail.br</a:t>
            </a:r>
            <a:endParaRPr lang="pt-BR" sz="3600" dirty="0">
              <a:solidFill>
                <a:srgbClr val="3B4078"/>
              </a:solidFill>
            </a:endParaRP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C89D0FF9-B7D9-419A-A0FE-E187788057A0}"/>
              </a:ext>
            </a:extLst>
          </p:cNvPr>
          <p:cNvSpPr txBox="1"/>
          <p:nvPr/>
        </p:nvSpPr>
        <p:spPr>
          <a:xfrm>
            <a:off x="11687893" y="20384523"/>
            <a:ext cx="9720000" cy="1689693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9000" b="1" dirty="0">
                <a:latin typeface="Arial" panose="020B0604020202020204" pitchFamily="34" charset="0"/>
                <a:cs typeface="Arial" panose="020B0604020202020204" pitchFamily="34" charset="0"/>
              </a:rPr>
              <a:t>2 </a:t>
            </a:r>
            <a:r>
              <a:rPr lang="pt-BR" sz="7200" b="1" dirty="0">
                <a:latin typeface="Arial" panose="020B0604020202020204" pitchFamily="34" charset="0"/>
                <a:cs typeface="Arial" panose="020B0604020202020204" pitchFamily="34" charset="0"/>
              </a:rPr>
              <a:t>_Subtítulo (se houver): negrito, tamanho 48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Fonte Arial ou equivalente, tamanho 44, justificado.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Pode conter figuras, gráficos e ser subdividido como desejado.</a:t>
            </a:r>
          </a:p>
          <a:p>
            <a:pPr lvl="0" algn="just"/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</a:p>
          <a:p>
            <a:pPr algn="just"/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</a:p>
          <a:p>
            <a:pPr lvl="0" algn="just"/>
            <a:endParaRPr lang="pt-BR" sz="6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</a:p>
        </p:txBody>
      </p:sp>
      <p:sp>
        <p:nvSpPr>
          <p:cNvPr id="42" name="CaixaDeTexto 41">
            <a:extLst>
              <a:ext uri="{FF2B5EF4-FFF2-40B4-BE49-F238E27FC236}">
                <a16:creationId xmlns:a16="http://schemas.microsoft.com/office/drawing/2014/main" id="{90FBC6DE-DD8B-412A-9B5E-949C76A73258}"/>
              </a:ext>
            </a:extLst>
          </p:cNvPr>
          <p:cNvSpPr txBox="1"/>
          <p:nvPr/>
        </p:nvSpPr>
        <p:spPr>
          <a:xfrm>
            <a:off x="21848077" y="10754343"/>
            <a:ext cx="9720000" cy="118186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9000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pt-BR" sz="7200" b="1" dirty="0">
                <a:latin typeface="Arial" panose="020B0604020202020204" pitchFamily="34" charset="0"/>
                <a:cs typeface="Arial" panose="020B0604020202020204" pitchFamily="34" charset="0"/>
              </a:rPr>
              <a:t> _Subtítulo (se houver): negrito, tamanho 48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Fonte Arial ou equivalente, tamanho 44, justificado.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Pode conter figuras, gráficos e ser subdividido como desejado.</a:t>
            </a:r>
          </a:p>
          <a:p>
            <a:pPr lvl="0" algn="just"/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</a:p>
        </p:txBody>
      </p:sp>
      <p:sp>
        <p:nvSpPr>
          <p:cNvPr id="53" name="CaixaDeTexto 52">
            <a:extLst>
              <a:ext uri="{FF2B5EF4-FFF2-40B4-BE49-F238E27FC236}">
                <a16:creationId xmlns:a16="http://schemas.microsoft.com/office/drawing/2014/main" id="{E48093DA-3150-47E5-B5F5-ADE7A410074A}"/>
              </a:ext>
            </a:extLst>
          </p:cNvPr>
          <p:cNvSpPr txBox="1"/>
          <p:nvPr/>
        </p:nvSpPr>
        <p:spPr>
          <a:xfrm>
            <a:off x="22002027" y="24294987"/>
            <a:ext cx="9720000" cy="138499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t-BR" sz="90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pt-BR" sz="7200" b="1" dirty="0">
                <a:latin typeface="Arial" panose="020B0604020202020204" pitchFamily="34" charset="0"/>
                <a:cs typeface="Arial" panose="020B0604020202020204" pitchFamily="34" charset="0"/>
              </a:rPr>
              <a:t> _Subtítulo (se houver): negrito, tamanho 48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Fonte Arial ou equivalente, tamanho 44, justificado.</a:t>
            </a:r>
          </a:p>
          <a:p>
            <a:pPr algn="just"/>
            <a:r>
              <a:rPr lang="pt-BR" sz="6600" dirty="0">
                <a:latin typeface="Arial" panose="020B0604020202020204" pitchFamily="34" charset="0"/>
                <a:cs typeface="Arial" panose="020B0604020202020204" pitchFamily="34" charset="0"/>
              </a:rPr>
              <a:t>Pode conter figuras, gráficos e ser subdividido como desejado.</a:t>
            </a:r>
          </a:p>
          <a:p>
            <a:pPr lvl="0" algn="just"/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</a:p>
          <a:p>
            <a:pPr algn="just"/>
            <a:r>
              <a:rPr lang="pt-BR" sz="6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Espaço para o conteúdo do pôster.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01886955-6C87-4A44-BEE9-E854FF299B27}"/>
              </a:ext>
            </a:extLst>
          </p:cNvPr>
          <p:cNvSpPr txBox="1"/>
          <p:nvPr/>
        </p:nvSpPr>
        <p:spPr>
          <a:xfrm>
            <a:off x="374010" y="2164046"/>
            <a:ext cx="2438740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QR CODE para avaliação</a:t>
            </a:r>
          </a:p>
          <a:p>
            <a:pPr algn="ctr"/>
            <a:r>
              <a:rPr lang="pt-BR" dirty="0">
                <a:solidFill>
                  <a:schemeClr val="bg1">
                    <a:lumMod val="95000"/>
                  </a:schemeClr>
                </a:solidFill>
              </a:rPr>
              <a:t> do trabalho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E9DB2AEB-074B-4063-86D7-754FB3C36BB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516" y="3011182"/>
            <a:ext cx="2438740" cy="2438740"/>
          </a:xfrm>
          <a:prstGeom prst="rect">
            <a:avLst/>
          </a:prstGeom>
        </p:spPr>
      </p:pic>
      <p:sp>
        <p:nvSpPr>
          <p:cNvPr id="22" name="Elipse 21">
            <a:extLst>
              <a:ext uri="{FF2B5EF4-FFF2-40B4-BE49-F238E27FC236}">
                <a16:creationId xmlns:a16="http://schemas.microsoft.com/office/drawing/2014/main" id="{4CE1CCC1-BC6E-4192-8DE4-ECE2239C18EE}"/>
              </a:ext>
            </a:extLst>
          </p:cNvPr>
          <p:cNvSpPr/>
          <p:nvPr/>
        </p:nvSpPr>
        <p:spPr>
          <a:xfrm>
            <a:off x="28341492" y="37568299"/>
            <a:ext cx="3902419" cy="3902419"/>
          </a:xfrm>
          <a:prstGeom prst="ellipse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3D55B220-03ED-4AA3-99A7-9CA625FCEC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076345" y="3421225"/>
            <a:ext cx="6548451" cy="3189080"/>
          </a:xfrm>
          <a:prstGeom prst="rect">
            <a:avLst/>
          </a:prstGeom>
        </p:spPr>
      </p:pic>
      <p:pic>
        <p:nvPicPr>
          <p:cNvPr id="21" name="Gráfico 20">
            <a:extLst>
              <a:ext uri="{FF2B5EF4-FFF2-40B4-BE49-F238E27FC236}">
                <a16:creationId xmlns:a16="http://schemas.microsoft.com/office/drawing/2014/main" id="{EBDD7C94-D4FF-45B4-A805-BE9E5189C2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5107744" y="6856879"/>
            <a:ext cx="6618009" cy="597931"/>
          </a:xfrm>
          <a:prstGeom prst="rect">
            <a:avLst/>
          </a:prstGeom>
        </p:spPr>
      </p:pic>
      <p:pic>
        <p:nvPicPr>
          <p:cNvPr id="30" name="Gráfico 29">
            <a:extLst>
              <a:ext uri="{FF2B5EF4-FFF2-40B4-BE49-F238E27FC236}">
                <a16:creationId xmlns:a16="http://schemas.microsoft.com/office/drawing/2014/main" id="{065BCDC9-0B89-4BA4-B603-55B2E5080A5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14422957" y="25402649"/>
            <a:ext cx="4249871" cy="33471852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2B994716-8EC5-4E7A-9F76-F1A236A9BFC1}"/>
              </a:ext>
            </a:extLst>
          </p:cNvPr>
          <p:cNvSpPr txBox="1"/>
          <p:nvPr/>
        </p:nvSpPr>
        <p:spPr>
          <a:xfrm>
            <a:off x="1283235" y="40762246"/>
            <a:ext cx="17948579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_Referências</a:t>
            </a:r>
          </a:p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SILVA, M.; TAVARES, A. </a:t>
            </a: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ABNT sem pesadelo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1ª Edição. Recife: Editora Bárbara, 2017.</a:t>
            </a:r>
          </a:p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SILVA, M. et al. </a:t>
            </a: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ABNT sem pesadelo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1ª Edição. Recife: Editora Bárbara, 2017.</a:t>
            </a:r>
          </a:p>
          <a:p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SILVA, M. </a:t>
            </a:r>
            <a:r>
              <a:rPr lang="pt-BR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ABNT sem pesadelo</a:t>
            </a:r>
            <a:r>
              <a:rPr lang="pt-BR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2016. 95 f. Trabalho de conclusão de curso (monografia) - Curso de Secretariado, Universidade Brasileira, Recife, Pernambuco, 2017</a:t>
            </a:r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B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0A9146C5-5619-4497-8C57-11C943165D23}"/>
              </a:ext>
            </a:extLst>
          </p:cNvPr>
          <p:cNvSpPr txBox="1"/>
          <p:nvPr/>
        </p:nvSpPr>
        <p:spPr>
          <a:xfrm>
            <a:off x="24724914" y="40523172"/>
            <a:ext cx="2846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Patrocínio:</a:t>
            </a:r>
          </a:p>
        </p:txBody>
      </p:sp>
      <p:pic>
        <p:nvPicPr>
          <p:cNvPr id="32" name="Gráfico 31">
            <a:extLst>
              <a:ext uri="{FF2B5EF4-FFF2-40B4-BE49-F238E27FC236}">
                <a16:creationId xmlns:a16="http://schemas.microsoft.com/office/drawing/2014/main" id="{B04C4D84-2E3F-43B2-A661-D50B82B555D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8683831" y="41470718"/>
            <a:ext cx="2505757" cy="1685691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E7B6A064-B36E-42A0-A2B4-50F423D50B62}"/>
              </a:ext>
            </a:extLst>
          </p:cNvPr>
          <p:cNvSpPr txBox="1"/>
          <p:nvPr/>
        </p:nvSpPr>
        <p:spPr>
          <a:xfrm>
            <a:off x="28563146" y="40523172"/>
            <a:ext cx="3347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solidFill>
                  <a:schemeClr val="bg1"/>
                </a:solidFill>
              </a:rPr>
              <a:t>Organização:</a:t>
            </a:r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id="{FECC8066-9310-4A61-9132-470E7BD5D16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62103" y="40193874"/>
            <a:ext cx="9076745" cy="4552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5855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Único Canto Arredondado 1">
            <a:extLst>
              <a:ext uri="{FF2B5EF4-FFF2-40B4-BE49-F238E27FC236}">
                <a16:creationId xmlns:a16="http://schemas.microsoft.com/office/drawing/2014/main" id="{C903F678-A0DB-492A-AD68-06C962232EFE}"/>
              </a:ext>
            </a:extLst>
          </p:cNvPr>
          <p:cNvSpPr/>
          <p:nvPr/>
        </p:nvSpPr>
        <p:spPr>
          <a:xfrm>
            <a:off x="53793" y="1974597"/>
            <a:ext cx="29011418" cy="3117273"/>
          </a:xfrm>
          <a:prstGeom prst="round1Rect">
            <a:avLst/>
          </a:prstGeom>
          <a:solidFill>
            <a:srgbClr val="1F1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37208"/>
            <a:r>
              <a:rPr lang="pt-BR" sz="14400" b="1" dirty="0">
                <a:solidFill>
                  <a:schemeClr val="bg1"/>
                </a:solidFill>
              </a:rPr>
              <a:t>ATENÇÃO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E737DC7-A1F3-4D27-AF93-AFE656E17C35}"/>
              </a:ext>
            </a:extLst>
          </p:cNvPr>
          <p:cNvSpPr txBox="1"/>
          <p:nvPr/>
        </p:nvSpPr>
        <p:spPr>
          <a:xfrm>
            <a:off x="1876926" y="5967663"/>
            <a:ext cx="27188285" cy="89562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pt-BR" sz="7200" dirty="0">
                <a:cs typeface="Arial" panose="020B0604020202020204" pitchFamily="34" charset="0"/>
              </a:rPr>
              <a:t>Todos os trabalhos serão avaliados através de um QR CODE único, gerado para cada trabalho. Desta forma, para que a avaliação seja realizada, é obrigatório incluir no pôster o QR CODE de seu trabalho.</a:t>
            </a:r>
          </a:p>
          <a:p>
            <a:pPr marL="857250" indent="-857250" algn="just">
              <a:buFont typeface="Arial" panose="020B0604020202020204" pitchFamily="34" charset="0"/>
              <a:buChar char="•"/>
            </a:pPr>
            <a:r>
              <a:rPr lang="pt-BR" sz="7200" dirty="0">
                <a:cs typeface="Arial" panose="020B0604020202020204" pitchFamily="34" charset="0"/>
              </a:rPr>
              <a:t>O acesso ao QR CODE é realizado através do login do responsável pela submissão do trabalho no Sistema Elis, no quadro Submissões, logo na página inicial do participante. Clique no ícone de QR CODE e copie-o para inseri-lo no seu pôster.</a:t>
            </a:r>
          </a:p>
          <a:p>
            <a:pPr marL="857250" indent="-857250">
              <a:buFont typeface="Arial" panose="020B0604020202020204" pitchFamily="34" charset="0"/>
              <a:buChar char="•"/>
            </a:pPr>
            <a:endParaRPr lang="pt-BR" sz="7200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1E889E44-3DE5-4777-A938-B65094B07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474" y="15979241"/>
            <a:ext cx="29037888" cy="4521251"/>
          </a:xfrm>
          <a:prstGeom prst="rect">
            <a:avLst/>
          </a:prstGeom>
        </p:spPr>
      </p:pic>
      <p:sp>
        <p:nvSpPr>
          <p:cNvPr id="13" name="Retângulo 12">
            <a:extLst>
              <a:ext uri="{FF2B5EF4-FFF2-40B4-BE49-F238E27FC236}">
                <a16:creationId xmlns:a16="http://schemas.microsoft.com/office/drawing/2014/main" id="{E2388DCA-2567-4CD7-9918-CA8149C79B44}"/>
              </a:ext>
            </a:extLst>
          </p:cNvPr>
          <p:cNvSpPr/>
          <p:nvPr/>
        </p:nvSpPr>
        <p:spPr>
          <a:xfrm>
            <a:off x="26421347" y="18961768"/>
            <a:ext cx="914400" cy="1010653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Seta: para Cima 13">
            <a:extLst>
              <a:ext uri="{FF2B5EF4-FFF2-40B4-BE49-F238E27FC236}">
                <a16:creationId xmlns:a16="http://schemas.microsoft.com/office/drawing/2014/main" id="{A3475842-4655-4508-A568-8CC808262619}"/>
              </a:ext>
            </a:extLst>
          </p:cNvPr>
          <p:cNvSpPr/>
          <p:nvPr/>
        </p:nvSpPr>
        <p:spPr>
          <a:xfrm>
            <a:off x="26421347" y="20150481"/>
            <a:ext cx="914400" cy="1405291"/>
          </a:xfrm>
          <a:prstGeom prst="up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77535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15F0E4-0527-4FE3-BAF4-8F32F0E14D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4969" y="5796924"/>
            <a:ext cx="27776778" cy="33252438"/>
          </a:xfrm>
        </p:spPr>
        <p:txBody>
          <a:bodyPr vert="horz" lIns="137160" tIns="68580" rIns="137160" bIns="68580" rtlCol="0" anchor="t">
            <a:normAutofit lnSpcReduction="10000"/>
          </a:bodyPr>
          <a:lstStyle/>
          <a:p>
            <a:pPr algn="just"/>
            <a:r>
              <a:rPr lang="pt-BR" sz="7200" dirty="0">
                <a:cs typeface="Arial" panose="020B0604020202020204" pitchFamily="34" charset="0"/>
              </a:rPr>
              <a:t>Um pôster é um trabalho visual. Isso significa que é essencial que as pessoas possam ler e compreender o pôster em um tempo limitado, muitas vezes em apenas 5 ou 10 minutos. </a:t>
            </a:r>
          </a:p>
          <a:p>
            <a:pPr algn="just"/>
            <a:r>
              <a:rPr lang="pt-BR" sz="7200" dirty="0">
                <a:cs typeface="Arial" panose="020B0604020202020204" pitchFamily="34" charset="0"/>
              </a:rPr>
              <a:t>Portanto, a apresentação visual do trabalho deve ser clara, objetiva e eficiente para atrair a atenção do público-alvo.</a:t>
            </a:r>
          </a:p>
          <a:p>
            <a:pPr algn="just"/>
            <a:r>
              <a:rPr lang="pt-BR" sz="7200" dirty="0">
                <a:cs typeface="Arial" panose="020B0604020202020204" pitchFamily="34" charset="0"/>
              </a:rPr>
              <a:t>Ao criar um layout para o pôster, é fundamental considerar como os elementos visuais são percebidos a diferentes distâncias. No caso de imagens e gráficos, é importante que eles sejam visualizados a uma distância de 1 metro, pois a maioria dos leitores se concentra principalmente nas figuras do pôster.</a:t>
            </a:r>
          </a:p>
          <a:p>
            <a:pPr algn="just"/>
            <a:r>
              <a:rPr lang="pt-BR" sz="7200" dirty="0">
                <a:cs typeface="Arial" panose="020B0604020202020204" pitchFamily="34" charset="0"/>
              </a:rPr>
              <a:t>Planeje o layout de forma a produzir interesse, promover a legibilidade e destacar as informações relevantes.</a:t>
            </a:r>
          </a:p>
          <a:p>
            <a:pPr algn="just"/>
            <a:r>
              <a:rPr lang="pt-BR" sz="7200" dirty="0">
                <a:cs typeface="Arial" panose="020B0604020202020204" pitchFamily="34" charset="0"/>
              </a:rPr>
              <a:t>É importante pensar nas melhores cores a serem utilizadas, quantas seções o pôster terá, qual a relação entre o título principal e os títulos das seções, e onde as figuras serão colocadas.</a:t>
            </a:r>
          </a:p>
          <a:p>
            <a:pPr algn="just"/>
            <a:r>
              <a:rPr lang="pt-BR" sz="7200" dirty="0">
                <a:cs typeface="Arial" panose="020B0604020202020204" pitchFamily="34" charset="0"/>
              </a:rPr>
              <a:t>Espaços em branco, como margens, espaços entre colunas e vazios, são elementos importantes em um layout, pois a falta deles pode dar a impressão de excesso de informação e dificultar a leitura. </a:t>
            </a:r>
          </a:p>
          <a:p>
            <a:pPr algn="just"/>
            <a:r>
              <a:rPr lang="pt-BR" sz="7200" dirty="0">
                <a:cs typeface="Arial" panose="020B0604020202020204" pitchFamily="34" charset="0"/>
              </a:rPr>
              <a:t>Uma sugestão é: usar um corpo de texto menor com mais espaçamento entre linhas e colunas, em vez de usar uma letra grande e eliminar os espaços livres, pois isso ampliará a sensação de legibilidade.</a:t>
            </a:r>
          </a:p>
          <a:p>
            <a:pPr algn="just"/>
            <a:r>
              <a:rPr lang="pt-BR" sz="7200" b="1" dirty="0">
                <a:cs typeface="Arial" panose="020B0604020202020204" pitchFamily="34" charset="0"/>
              </a:rPr>
              <a:t>O pôster será custeado pela Univali, sendo impresso em </a:t>
            </a:r>
            <a:r>
              <a:rPr lang="pt-BR" sz="7200" b="1" dirty="0"/>
              <a:t>lona com baguete na parte superior e inferior. O tamanho do pôster é de 90 cm x 120 cm.</a:t>
            </a:r>
            <a:r>
              <a:rPr lang="pt-BR" sz="7200" dirty="0"/>
              <a:t>​</a:t>
            </a:r>
            <a:endParaRPr lang="pt-BR" sz="7200" b="1" dirty="0">
              <a:cs typeface="Arial" panose="020B0604020202020204" pitchFamily="34" charset="0"/>
            </a:endParaRPr>
          </a:p>
          <a:p>
            <a:pPr algn="just"/>
            <a:r>
              <a:rPr lang="pt-BR" sz="7200" dirty="0">
                <a:cs typeface="Arial" panose="020B0604020202020204" pitchFamily="34" charset="0"/>
              </a:rPr>
              <a:t>Siga os tamanhos de fonte e orientações constantes no modelo e não esqueça de incluir o QR CODE para avaliação.</a:t>
            </a:r>
          </a:p>
          <a:p>
            <a:pPr algn="just"/>
            <a:endParaRPr lang="pt-BR" sz="7200" dirty="0">
              <a:cs typeface="Arial" panose="020B0604020202020204" pitchFamily="34" charset="0"/>
            </a:endParaRPr>
          </a:p>
          <a:p>
            <a:pPr algn="just"/>
            <a:r>
              <a:rPr lang="pt-BR" sz="7200" dirty="0">
                <a:cs typeface="Arial" panose="020B0604020202020204" pitchFamily="34" charset="0"/>
              </a:rPr>
              <a:t>Links para logomarcas:</a:t>
            </a:r>
          </a:p>
          <a:p>
            <a:pPr algn="just">
              <a:buFontTx/>
              <a:buChar char="-"/>
            </a:pPr>
            <a:r>
              <a:rPr lang="pt-BR" sz="7200" dirty="0">
                <a:cs typeface="Arial" panose="020B0604020202020204" pitchFamily="34" charset="0"/>
              </a:rPr>
              <a:t>Univali: </a:t>
            </a:r>
            <a:r>
              <a:rPr lang="pt-BR" sz="7200" dirty="0">
                <a:cs typeface="Arial" panose="020B0604020202020204" pitchFamily="34" charset="0"/>
                <a:hlinkClick r:id="rId2"/>
              </a:rPr>
              <a:t>Clique aqui</a:t>
            </a:r>
            <a:endParaRPr lang="pt-BR" sz="7200" dirty="0"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pt-BR" sz="7200" dirty="0">
                <a:cs typeface="Arial" panose="020B0604020202020204" pitchFamily="34" charset="0"/>
              </a:rPr>
              <a:t>CNPq:  </a:t>
            </a:r>
            <a:r>
              <a:rPr lang="pt-BR" sz="7200" dirty="0">
                <a:cs typeface="Arial" panose="020B0604020202020204" pitchFamily="34" charset="0"/>
                <a:hlinkClick r:id="rId3"/>
              </a:rPr>
              <a:t>Clique aqui</a:t>
            </a:r>
            <a:endParaRPr lang="pt-BR" sz="7200" dirty="0">
              <a:cs typeface="Arial" panose="020B0604020202020204" pitchFamily="34" charset="0"/>
            </a:endParaRPr>
          </a:p>
          <a:p>
            <a:pPr algn="just">
              <a:buFontTx/>
              <a:buChar char="-"/>
            </a:pPr>
            <a:r>
              <a:rPr lang="pt-BR" sz="7200" dirty="0">
                <a:cs typeface="Arial" panose="020B0604020202020204" pitchFamily="34" charset="0"/>
              </a:rPr>
              <a:t>FAPESC: </a:t>
            </a:r>
            <a:r>
              <a:rPr lang="pt-BR" sz="7200" dirty="0">
                <a:cs typeface="Arial" panose="020B0604020202020204" pitchFamily="34" charset="0"/>
                <a:hlinkClick r:id="rId4"/>
              </a:rPr>
              <a:t>Clique aqui</a:t>
            </a:r>
            <a:endParaRPr lang="pt-BR" sz="7200" dirty="0">
              <a:cs typeface="Arial" panose="020B0604020202020204" pitchFamily="34" charset="0"/>
            </a:endParaRPr>
          </a:p>
        </p:txBody>
      </p:sp>
      <p:sp>
        <p:nvSpPr>
          <p:cNvPr id="2" name="Retângulo: Único Canto Arredondado 1">
            <a:extLst>
              <a:ext uri="{FF2B5EF4-FFF2-40B4-BE49-F238E27FC236}">
                <a16:creationId xmlns:a16="http://schemas.microsoft.com/office/drawing/2014/main" id="{C903F678-A0DB-492A-AD68-06C962232EFE}"/>
              </a:ext>
            </a:extLst>
          </p:cNvPr>
          <p:cNvSpPr/>
          <p:nvPr/>
        </p:nvSpPr>
        <p:spPr>
          <a:xfrm>
            <a:off x="53793" y="1974597"/>
            <a:ext cx="29011418" cy="3117273"/>
          </a:xfrm>
          <a:prstGeom prst="round1Rect">
            <a:avLst/>
          </a:prstGeom>
          <a:solidFill>
            <a:srgbClr val="1F1F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037208"/>
            <a:r>
              <a:rPr lang="pt-BR" sz="14400" b="1" dirty="0">
                <a:solidFill>
                  <a:schemeClr val="bg1"/>
                </a:solidFill>
              </a:rPr>
              <a:t>Dicas para elaboração do pôster</a:t>
            </a:r>
          </a:p>
        </p:txBody>
      </p:sp>
    </p:spTree>
    <p:extLst>
      <p:ext uri="{BB962C8B-B14F-4D97-AF65-F5344CB8AC3E}">
        <p14:creationId xmlns:p14="http://schemas.microsoft.com/office/powerpoint/2010/main" val="2105256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B97F071B46B4F45A4350EBB7D56EA88" ma:contentTypeVersion="25" ma:contentTypeDescription="Crie um novo documento." ma:contentTypeScope="" ma:versionID="4aba4e3ca17965ff5215f9e7f9de57b5">
  <xsd:schema xmlns:xsd="http://www.w3.org/2001/XMLSchema" xmlns:xs="http://www.w3.org/2001/XMLSchema" xmlns:p="http://schemas.microsoft.com/office/2006/metadata/properties" xmlns:ns2="22c0cfbf-1d2e-44fc-9168-21bc0601eb83" xmlns:ns3="9cf62031-2011-4af6-bf69-587706adcf68" xmlns:ns4="55357b02-d706-4be0-b876-3ec2a71dfd4d" targetNamespace="http://schemas.microsoft.com/office/2006/metadata/properties" ma:root="true" ma:fieldsID="ff44c2e735d7862802773c864b85e5bb" ns2:_="" ns3:_="" ns4:_="">
    <xsd:import namespace="22c0cfbf-1d2e-44fc-9168-21bc0601eb83"/>
    <xsd:import namespace="9cf62031-2011-4af6-bf69-587706adcf68"/>
    <xsd:import namespace="55357b02-d706-4be0-b876-3ec2a71dfd4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4:SharedWithUsers" minOccurs="0"/>
                <xsd:element ref="ns4:SharedWithDetails" minOccurs="0"/>
                <xsd:element ref="ns2:MediaServiceLocation" minOccurs="0"/>
                <xsd:element ref="ns2:MediaServiceObjectDetectorVersions" minOccurs="0"/>
                <xsd:element ref="ns2:E_x002d_mail" minOccurs="0"/>
                <xsd:element ref="ns2:MediaServiceSearchProperties" minOccurs="0"/>
                <xsd:element ref="ns2:MediaServiceBillingMetadata" minOccurs="0"/>
                <xsd:element ref="ns2:Pat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c0cfbf-1d2e-44fc-9168-21bc0601eb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c331b9e9-6d3a-4942-a242-23944f1ae66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E_x002d_mail" ma:index="24" nillable="true" ma:displayName="E-mail" ma:format="Dropdown" ma:list="UserInfo" ma:SharePointGroup="0" ma:internalName="E_x002d_mail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Path" ma:index="27" nillable="true" ma:displayName="Path" ma:format="Hyperlink" ma:internalName="Path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62031-2011-4af6-bf69-587706adcf68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Coluna Global de Taxonomia" ma:hidden="true" ma:list="{05484b72-f303-41a1-8fb6-2739be782ec9}" ma:internalName="TaxCatchAll" ma:showField="CatchAllData" ma:web="9cf62031-2011-4af6-bf69-587706adcf6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357b02-d706-4be0-b876-3ec2a71dfd4d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cf62031-2011-4af6-bf69-587706adcf68" xsi:nil="true"/>
    <lcf76f155ced4ddcb4097134ff3c332f xmlns="22c0cfbf-1d2e-44fc-9168-21bc0601eb83">
      <Terms xmlns="http://schemas.microsoft.com/office/infopath/2007/PartnerControls"/>
    </lcf76f155ced4ddcb4097134ff3c332f>
    <E_x002d_mail xmlns="22c0cfbf-1d2e-44fc-9168-21bc0601eb83">
      <UserInfo>
        <DisplayName/>
        <AccountId xsi:nil="true"/>
        <AccountType/>
      </UserInfo>
    </E_x002d_mail>
    <Path xmlns="22c0cfbf-1d2e-44fc-9168-21bc0601eb83">
      <Url xsi:nil="true"/>
      <Description xsi:nil="true"/>
    </Path>
  </documentManagement>
</p:properties>
</file>

<file path=customXml/itemProps1.xml><?xml version="1.0" encoding="utf-8"?>
<ds:datastoreItem xmlns:ds="http://schemas.openxmlformats.org/officeDocument/2006/customXml" ds:itemID="{FC608876-9FF3-4597-8A0B-627ABC32CD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c0cfbf-1d2e-44fc-9168-21bc0601eb83"/>
    <ds:schemaRef ds:uri="9cf62031-2011-4af6-bf69-587706adcf68"/>
    <ds:schemaRef ds:uri="55357b02-d706-4be0-b876-3ec2a71dfd4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C68026-C205-43BC-AE97-764A74BD8DA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4F59C9-1A4D-4D85-9226-E9DF7FD5FDC9}">
  <ds:schemaRefs>
    <ds:schemaRef ds:uri="9cf62031-2011-4af6-bf69-587706adcf68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22c0cfbf-1d2e-44fc-9168-21bc0601eb83"/>
    <ds:schemaRef ds:uri="http://schemas.microsoft.com/office/infopath/2007/PartnerControls"/>
    <ds:schemaRef ds:uri="http://purl.org/dc/terms/"/>
    <ds:schemaRef ds:uri="http://schemas.openxmlformats.org/package/2006/metadata/core-properties"/>
    <ds:schemaRef ds:uri="55357b02-d706-4be0-b876-3ec2a71dfd4d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822</TotalTime>
  <Words>772</Words>
  <Application>Microsoft Office PowerPoint</Application>
  <PresentationFormat>Personalizar</PresentationFormat>
  <Paragraphs>56</Paragraphs>
  <Slides>3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Virginia Kuhnen Zunino</dc:creator>
  <cp:lastModifiedBy>Lais Vitoria Mertins de Oliveira</cp:lastModifiedBy>
  <cp:revision>39</cp:revision>
  <dcterms:created xsi:type="dcterms:W3CDTF">2023-08-10T19:15:32Z</dcterms:created>
  <dcterms:modified xsi:type="dcterms:W3CDTF">2026-08-24T14:34:10Z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0x0101003B97F071B46B4F45A4350EBB7D56EA88</vt:lpwstr>
  </property>
  <property fmtid="{D5CDD505-2E9C-101B-9397-08002B2CF9AE}" pid="3" name="MediaServiceImageTags">
    <vt:lpwstr/>
  </property>
</Properties>
</file>